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81" r:id="rId6"/>
    <p:sldId id="282" r:id="rId7"/>
    <p:sldId id="305" r:id="rId8"/>
    <p:sldId id="283" r:id="rId9"/>
    <p:sldId id="284" r:id="rId10"/>
    <p:sldId id="285" r:id="rId11"/>
    <p:sldId id="286" r:id="rId12"/>
    <p:sldId id="287" r:id="rId13"/>
    <p:sldId id="302" r:id="rId14"/>
    <p:sldId id="303" r:id="rId15"/>
    <p:sldId id="288" r:id="rId16"/>
    <p:sldId id="289" r:id="rId17"/>
    <p:sldId id="290" r:id="rId18"/>
    <p:sldId id="301" r:id="rId19"/>
    <p:sldId id="291" r:id="rId20"/>
    <p:sldId id="292" r:id="rId21"/>
    <p:sldId id="304" r:id="rId22"/>
    <p:sldId id="294" r:id="rId23"/>
    <p:sldId id="295" r:id="rId24"/>
    <p:sldId id="296" r:id="rId25"/>
    <p:sldId id="297" r:id="rId26"/>
    <p:sldId id="300" r:id="rId27"/>
    <p:sldId id="298" r:id="rId28"/>
    <p:sldId id="299" r:id="rId29"/>
    <p:sldId id="25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DD711B-0C53-7803-7073-F42FFD7B1F83}" name="Nicole Markmann" initials="NM" userId="S::Nicole.Fair@aurrerahealth.com::0b6a8691-1e0a-4307-8cfc-599f44161600" providerId="AD"/>
  <p188:author id="{2A4EDC25-D025-34FA-F582-C53C9CA447CC}" name="Siena Ruggeri" initials="SR" userId="S::siena.ruggeri_aurrerahealth.com#ext#@ahcccs.onmicrosoft.com::1c9578e8-4ef0-466d-a6dd-62c9ccb872cf" providerId="AD"/>
  <p188:author id="{EC956E3B-EA0D-496E-A518-036141793F32}" name="Swenson, Julie" initials="SJ" userId="S::julie.swenson@azahcccs.gov::673269d1-bf9f-4620-84e1-53f6f5e42e2a" providerId="AD"/>
  <p188:author id="{8387E33D-9C3B-A630-6A47-E2A92B68F7BB}" name="Willard, Katherine" initials="WK" userId="S::katherine.willard@azahcccs.gov::6edea71e-0cea-4e16-a3f5-036e74c64a99" providerId="AD"/>
  <p188:author id="{8252B44E-9A2F-BFBA-5F08-A3962C32E9E5}" name="Hayley Winter" initials="HW" userId="S::hwinter@riester.com::04cdd609-61e6-4ee6-b25b-87f79d0eda75" providerId="AD"/>
  <p188:author id="{5B6DB569-A131-10D2-0869-47537F6119B4}" name="Siena Ruggeri" initials="SR" userId="S::siena.ruggeri@aurrerahealth.com::d5f3b50c-17db-42cf-9267-bfb3af5b00f9" providerId="AD"/>
  <p188:author id="{4573FC7B-8DC0-EB5C-EE6D-D1E32E47AFB1}" name="Macias, Josue" initials="JM" userId="S::Josue.Macias@azahcccs.gov::54df1008-6572-48b4-ba5c-3c0dc899c051" providerId="AD"/>
  <p188:author id="{EA65FE94-6165-0BC2-2C06-7D6C3B3944CD}" name="Hayley Winter" initials="HW" userId="S::hayley_riesterrx.com#ext#@ahcccs.onmicrosoft.com::8a309e5c-3551-44e8-a5ae-b174e5ad5d02" providerId="AD"/>
  <p188:author id="{9E19ACA8-30E5-6F92-27E6-32E1A5A9D12A}" name="Swenson, Julie" initials="" userId="S::Julie.Swenson@azahcccs.gov::673269d1-bf9f-4620-84e1-53f6f5e42e2a" providerId="AD"/>
  <p188:author id="{498536C8-7B08-37B8-A68B-124A2C2DB696}" name="Dana Naimark" initials="DN" userId="S::dnaimark_az.gov#ext#@ahcccs.onmicrosoft.com::35da94f6-145d-4e84-97a5-264841b9fd14" providerId="AD"/>
  <p188:author id="{F3904DD7-CA9D-E0E5-EEF7-73F8239F1874}" name="Pare, Jesse" initials="" userId="S::jesse.pare@azahcccs.gov::6a2d2acb-60c3-4fe6-a642-220e81bb23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9993"/>
    <a:srgbClr val="CB6C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759"/>
    <p:restoredTop sz="94667"/>
  </p:normalViewPr>
  <p:slideViewPr>
    <p:cSldViewPr snapToGrid="0">
      <p:cViewPr varScale="1">
        <p:scale>
          <a:sx n="76" d="100"/>
          <a:sy n="76" d="100"/>
        </p:scale>
        <p:origin x="216" y="9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149FD-1F7E-604E-B026-2112F3D55242}" type="datetimeFigureOut">
              <a:rPr lang="en-US" smtClean="0"/>
              <a:t>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8A2881-2917-C347-89BF-44894426A860}" type="slidenum">
              <a:rPr lang="en-US" smtClean="0"/>
              <a:t>‹#›</a:t>
            </a:fld>
            <a:endParaRPr lang="en-US"/>
          </a:p>
        </p:txBody>
      </p:sp>
    </p:spTree>
    <p:extLst>
      <p:ext uri="{BB962C8B-B14F-4D97-AF65-F5344CB8AC3E}">
        <p14:creationId xmlns:p14="http://schemas.microsoft.com/office/powerpoint/2010/main" val="2973681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8A2881-2917-C347-89BF-44894426A860}" type="slidenum">
              <a:rPr lang="en-US" smtClean="0"/>
              <a:t>1</a:t>
            </a:fld>
            <a:endParaRPr lang="en-US"/>
          </a:p>
        </p:txBody>
      </p:sp>
    </p:spTree>
    <p:extLst>
      <p:ext uri="{BB962C8B-B14F-4D97-AF65-F5344CB8AC3E}">
        <p14:creationId xmlns:p14="http://schemas.microsoft.com/office/powerpoint/2010/main" val="4131005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BD572-2F50-2C19-E3BF-AECB7996E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7650D-9803-1CC3-6E49-D8EB19D1E4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3CCDD8-6CEB-88DA-00E4-15B28E0B4A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4B7EEB-8573-6E6F-8313-05AF5E086C64}"/>
              </a:ext>
            </a:extLst>
          </p:cNvPr>
          <p:cNvSpPr>
            <a:spLocks noGrp="1"/>
          </p:cNvSpPr>
          <p:nvPr>
            <p:ph type="sldNum" sz="quarter" idx="5"/>
          </p:nvPr>
        </p:nvSpPr>
        <p:spPr/>
        <p:txBody>
          <a:bodyPr/>
          <a:lstStyle/>
          <a:p>
            <a:fld id="{288A2881-2917-C347-89BF-44894426A860}" type="slidenum">
              <a:rPr lang="en-US" smtClean="0"/>
              <a:t>2</a:t>
            </a:fld>
            <a:endParaRPr lang="en-US"/>
          </a:p>
        </p:txBody>
      </p:sp>
    </p:spTree>
    <p:extLst>
      <p:ext uri="{BB962C8B-B14F-4D97-AF65-F5344CB8AC3E}">
        <p14:creationId xmlns:p14="http://schemas.microsoft.com/office/powerpoint/2010/main" val="3685727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CEB23-0ECA-0D8E-E626-B674B20C7A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6F8472-D4CB-4329-25AB-8951F800F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5B8CB-E481-72CF-FB63-9A4309DD19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994E85-6CA7-8574-8C3E-72F56AC73A60}"/>
              </a:ext>
            </a:extLst>
          </p:cNvPr>
          <p:cNvSpPr>
            <a:spLocks noGrp="1"/>
          </p:cNvSpPr>
          <p:nvPr>
            <p:ph type="sldNum" sz="quarter" idx="5"/>
          </p:nvPr>
        </p:nvSpPr>
        <p:spPr/>
        <p:txBody>
          <a:bodyPr/>
          <a:lstStyle/>
          <a:p>
            <a:fld id="{288A2881-2917-C347-89BF-44894426A860}" type="slidenum">
              <a:rPr lang="en-US" smtClean="0"/>
              <a:t>3</a:t>
            </a:fld>
            <a:endParaRPr lang="en-US"/>
          </a:p>
        </p:txBody>
      </p:sp>
    </p:spTree>
    <p:extLst>
      <p:ext uri="{BB962C8B-B14F-4D97-AF65-F5344CB8AC3E}">
        <p14:creationId xmlns:p14="http://schemas.microsoft.com/office/powerpoint/2010/main" val="2531151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F70D2-35B9-FDA1-2F29-6729BBC38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90A42-BC47-E0FE-F023-4B5BEF4D2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80C53-2742-4B38-A501-4745238799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35171F-B42C-55CC-225A-03A26B8EC264}"/>
              </a:ext>
            </a:extLst>
          </p:cNvPr>
          <p:cNvSpPr>
            <a:spLocks noGrp="1"/>
          </p:cNvSpPr>
          <p:nvPr>
            <p:ph type="sldNum" sz="quarter" idx="5"/>
          </p:nvPr>
        </p:nvSpPr>
        <p:spPr/>
        <p:txBody>
          <a:bodyPr/>
          <a:lstStyle/>
          <a:p>
            <a:fld id="{288A2881-2917-C347-89BF-44894426A860}" type="slidenum">
              <a:rPr lang="en-US" smtClean="0"/>
              <a:t>4</a:t>
            </a:fld>
            <a:endParaRPr lang="en-US"/>
          </a:p>
        </p:txBody>
      </p:sp>
    </p:spTree>
    <p:extLst>
      <p:ext uri="{BB962C8B-B14F-4D97-AF65-F5344CB8AC3E}">
        <p14:creationId xmlns:p14="http://schemas.microsoft.com/office/powerpoint/2010/main" val="4290577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451D0-9D82-DC6D-2F07-194342FFF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5E3FB9-5FD4-B93D-BE32-3DA3D8424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1F0A91-BD2B-7C62-AB0E-9E1F1EFB67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7A3668-A38A-6414-012D-D136B720D951}"/>
              </a:ext>
            </a:extLst>
          </p:cNvPr>
          <p:cNvSpPr>
            <a:spLocks noGrp="1"/>
          </p:cNvSpPr>
          <p:nvPr>
            <p:ph type="sldNum" sz="quarter" idx="5"/>
          </p:nvPr>
        </p:nvSpPr>
        <p:spPr/>
        <p:txBody>
          <a:bodyPr/>
          <a:lstStyle/>
          <a:p>
            <a:fld id="{288A2881-2917-C347-89BF-44894426A860}" type="slidenum">
              <a:rPr lang="en-US" smtClean="0"/>
              <a:t>5</a:t>
            </a:fld>
            <a:endParaRPr lang="en-US"/>
          </a:p>
        </p:txBody>
      </p:sp>
    </p:spTree>
    <p:extLst>
      <p:ext uri="{BB962C8B-B14F-4D97-AF65-F5344CB8AC3E}">
        <p14:creationId xmlns:p14="http://schemas.microsoft.com/office/powerpoint/2010/main" val="2152559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E0A7A-9C4F-9FFB-C051-4C86B1463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9AAE5-EB94-DD52-66D9-E6BBA56E4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44506-5F57-97FA-700E-956116DF10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0A6241-0118-6F05-70C6-10F800BFF396}"/>
              </a:ext>
            </a:extLst>
          </p:cNvPr>
          <p:cNvSpPr>
            <a:spLocks noGrp="1"/>
          </p:cNvSpPr>
          <p:nvPr>
            <p:ph type="sldNum" sz="quarter" idx="5"/>
          </p:nvPr>
        </p:nvSpPr>
        <p:spPr/>
        <p:txBody>
          <a:bodyPr/>
          <a:lstStyle/>
          <a:p>
            <a:fld id="{288A2881-2917-C347-89BF-44894426A860}" type="slidenum">
              <a:rPr lang="en-US" smtClean="0"/>
              <a:t>6</a:t>
            </a:fld>
            <a:endParaRPr lang="en-US"/>
          </a:p>
        </p:txBody>
      </p:sp>
    </p:spTree>
    <p:extLst>
      <p:ext uri="{BB962C8B-B14F-4D97-AF65-F5344CB8AC3E}">
        <p14:creationId xmlns:p14="http://schemas.microsoft.com/office/powerpoint/2010/main" val="1662829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C6D12-57A3-EA9C-E9F4-CFE2CE8BC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15E7D-261E-82F7-9038-299BB16B3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0BF64-A789-D1E2-22A7-CC062D2926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0E0D54-183C-2C06-59C4-F9C7617541BA}"/>
              </a:ext>
            </a:extLst>
          </p:cNvPr>
          <p:cNvSpPr>
            <a:spLocks noGrp="1"/>
          </p:cNvSpPr>
          <p:nvPr>
            <p:ph type="sldNum" sz="quarter" idx="5"/>
          </p:nvPr>
        </p:nvSpPr>
        <p:spPr/>
        <p:txBody>
          <a:bodyPr/>
          <a:lstStyle/>
          <a:p>
            <a:fld id="{288A2881-2917-C347-89BF-44894426A860}" type="slidenum">
              <a:rPr lang="en-US" smtClean="0"/>
              <a:t>12</a:t>
            </a:fld>
            <a:endParaRPr lang="en-US"/>
          </a:p>
        </p:txBody>
      </p:sp>
    </p:spTree>
    <p:extLst>
      <p:ext uri="{BB962C8B-B14F-4D97-AF65-F5344CB8AC3E}">
        <p14:creationId xmlns:p14="http://schemas.microsoft.com/office/powerpoint/2010/main" val="2178599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0FD48-737B-0D9D-8428-3D2533E79A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06DC8-DD0A-C817-C3BF-BC6FAD05C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4A162B-E92D-401C-D5B7-BD050B5A3C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007762-D2B1-833F-E305-335FA4F1456D}"/>
              </a:ext>
            </a:extLst>
          </p:cNvPr>
          <p:cNvSpPr>
            <a:spLocks noGrp="1"/>
          </p:cNvSpPr>
          <p:nvPr>
            <p:ph type="sldNum" sz="quarter" idx="5"/>
          </p:nvPr>
        </p:nvSpPr>
        <p:spPr/>
        <p:txBody>
          <a:bodyPr/>
          <a:lstStyle/>
          <a:p>
            <a:fld id="{288A2881-2917-C347-89BF-44894426A860}" type="slidenum">
              <a:rPr lang="en-US" smtClean="0"/>
              <a:t>13</a:t>
            </a:fld>
            <a:endParaRPr lang="en-US"/>
          </a:p>
        </p:txBody>
      </p:sp>
    </p:spTree>
    <p:extLst>
      <p:ext uri="{BB962C8B-B14F-4D97-AF65-F5344CB8AC3E}">
        <p14:creationId xmlns:p14="http://schemas.microsoft.com/office/powerpoint/2010/main" val="217793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3120E-26F5-ACE1-8BC1-E68908527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5A35D-0276-79BB-5CB9-082A3FB2D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98CDD-ABE5-0681-CEC5-785C09B538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75C041-E32A-489B-371C-F5B638A9F217}"/>
              </a:ext>
            </a:extLst>
          </p:cNvPr>
          <p:cNvSpPr>
            <a:spLocks noGrp="1"/>
          </p:cNvSpPr>
          <p:nvPr>
            <p:ph type="sldNum" sz="quarter" idx="5"/>
          </p:nvPr>
        </p:nvSpPr>
        <p:spPr/>
        <p:txBody>
          <a:bodyPr/>
          <a:lstStyle/>
          <a:p>
            <a:fld id="{288A2881-2917-C347-89BF-44894426A860}" type="slidenum">
              <a:rPr lang="en-US" smtClean="0"/>
              <a:t>14</a:t>
            </a:fld>
            <a:endParaRPr lang="en-US"/>
          </a:p>
        </p:txBody>
      </p:sp>
    </p:spTree>
    <p:extLst>
      <p:ext uri="{BB962C8B-B14F-4D97-AF65-F5344CB8AC3E}">
        <p14:creationId xmlns:p14="http://schemas.microsoft.com/office/powerpoint/2010/main" val="1276861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D8F24-AEDA-3911-AD30-5412BF449D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E790C-52A0-D77F-F9A2-DB4A56AD5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0ED1E6-05EA-9BF9-DD12-1E3B14868A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BC3EBD-B629-C303-A13D-2564DE77F741}"/>
              </a:ext>
            </a:extLst>
          </p:cNvPr>
          <p:cNvSpPr>
            <a:spLocks noGrp="1"/>
          </p:cNvSpPr>
          <p:nvPr>
            <p:ph type="sldNum" sz="quarter" idx="5"/>
          </p:nvPr>
        </p:nvSpPr>
        <p:spPr/>
        <p:txBody>
          <a:bodyPr/>
          <a:lstStyle/>
          <a:p>
            <a:fld id="{288A2881-2917-C347-89BF-44894426A860}" type="slidenum">
              <a:rPr lang="en-US" smtClean="0"/>
              <a:t>15</a:t>
            </a:fld>
            <a:endParaRPr lang="en-US"/>
          </a:p>
        </p:txBody>
      </p:sp>
    </p:spTree>
    <p:extLst>
      <p:ext uri="{BB962C8B-B14F-4D97-AF65-F5344CB8AC3E}">
        <p14:creationId xmlns:p14="http://schemas.microsoft.com/office/powerpoint/2010/main" val="1867992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6D28D-C726-EF8B-25D7-AD95DE001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3D22A-1C60-A41B-0DDA-A42435C8D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438833-5BA6-3F7B-87A0-23520B021E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A64857-AD20-064C-0431-538128D3EE2B}"/>
              </a:ext>
            </a:extLst>
          </p:cNvPr>
          <p:cNvSpPr>
            <a:spLocks noGrp="1"/>
          </p:cNvSpPr>
          <p:nvPr>
            <p:ph type="sldNum" sz="quarter" idx="5"/>
          </p:nvPr>
        </p:nvSpPr>
        <p:spPr/>
        <p:txBody>
          <a:bodyPr/>
          <a:lstStyle/>
          <a:p>
            <a:fld id="{288A2881-2917-C347-89BF-44894426A860}" type="slidenum">
              <a:rPr lang="en-US" smtClean="0"/>
              <a:t>19</a:t>
            </a:fld>
            <a:endParaRPr lang="en-US"/>
          </a:p>
        </p:txBody>
      </p:sp>
    </p:spTree>
    <p:extLst>
      <p:ext uri="{BB962C8B-B14F-4D97-AF65-F5344CB8AC3E}">
        <p14:creationId xmlns:p14="http://schemas.microsoft.com/office/powerpoint/2010/main" val="3963655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83869-360A-3702-80A8-4F83164EA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5F6A3-7D7E-F7D7-1EFB-D3DF3DAA53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B3744-53A3-13D9-E145-ABCD302E84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435DDC-277F-568B-A13F-A6963A9263D3}"/>
              </a:ext>
            </a:extLst>
          </p:cNvPr>
          <p:cNvSpPr>
            <a:spLocks noGrp="1"/>
          </p:cNvSpPr>
          <p:nvPr>
            <p:ph type="sldNum" sz="quarter" idx="5"/>
          </p:nvPr>
        </p:nvSpPr>
        <p:spPr/>
        <p:txBody>
          <a:bodyPr/>
          <a:lstStyle/>
          <a:p>
            <a:fld id="{288A2881-2917-C347-89BF-44894426A860}" type="slidenum">
              <a:rPr lang="en-US" smtClean="0"/>
              <a:t>21</a:t>
            </a:fld>
            <a:endParaRPr lang="en-US"/>
          </a:p>
        </p:txBody>
      </p:sp>
    </p:spTree>
    <p:extLst>
      <p:ext uri="{BB962C8B-B14F-4D97-AF65-F5344CB8AC3E}">
        <p14:creationId xmlns:p14="http://schemas.microsoft.com/office/powerpoint/2010/main" val="1553977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F66A3-7C9B-3BF3-94AF-D2CAA6F9D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C3731-C1AE-0C91-C9FC-40C07A3EA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2DAEC-7757-5584-84A2-89BB0B5E69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A0C560-F80A-979C-9F42-6CC5FA0A7630}"/>
              </a:ext>
            </a:extLst>
          </p:cNvPr>
          <p:cNvSpPr>
            <a:spLocks noGrp="1"/>
          </p:cNvSpPr>
          <p:nvPr>
            <p:ph type="sldNum" sz="quarter" idx="5"/>
          </p:nvPr>
        </p:nvSpPr>
        <p:spPr/>
        <p:txBody>
          <a:bodyPr/>
          <a:lstStyle/>
          <a:p>
            <a:fld id="{288A2881-2917-C347-89BF-44894426A860}" type="slidenum">
              <a:rPr lang="en-US" smtClean="0"/>
              <a:t>22</a:t>
            </a:fld>
            <a:endParaRPr lang="en-US"/>
          </a:p>
        </p:txBody>
      </p:sp>
    </p:spTree>
    <p:extLst>
      <p:ext uri="{BB962C8B-B14F-4D97-AF65-F5344CB8AC3E}">
        <p14:creationId xmlns:p14="http://schemas.microsoft.com/office/powerpoint/2010/main" val="535196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F22D0-74AA-8179-24FF-D40F81E45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401426-2227-1536-DA14-3FDA77614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35C8C-A6B6-B6D6-24FB-853C58C217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4E7322-A7D3-61E9-D3C0-E6D8944BC290}"/>
              </a:ext>
            </a:extLst>
          </p:cNvPr>
          <p:cNvSpPr>
            <a:spLocks noGrp="1"/>
          </p:cNvSpPr>
          <p:nvPr>
            <p:ph type="sldNum" sz="quarter" idx="5"/>
          </p:nvPr>
        </p:nvSpPr>
        <p:spPr/>
        <p:txBody>
          <a:bodyPr/>
          <a:lstStyle/>
          <a:p>
            <a:fld id="{288A2881-2917-C347-89BF-44894426A860}" type="slidenum">
              <a:rPr lang="en-US" smtClean="0"/>
              <a:t>23</a:t>
            </a:fld>
            <a:endParaRPr lang="en-US"/>
          </a:p>
        </p:txBody>
      </p:sp>
    </p:spTree>
    <p:extLst>
      <p:ext uri="{BB962C8B-B14F-4D97-AF65-F5344CB8AC3E}">
        <p14:creationId xmlns:p14="http://schemas.microsoft.com/office/powerpoint/2010/main" val="1609985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50CA1-AD6A-913B-637E-F1C94C3D18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BB1B5-26AC-875F-9540-C19EE3262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6D0F4-67E9-D7C3-80FC-B5306B5D5E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D86AAE-D46D-A210-307C-F1A860C1BAFC}"/>
              </a:ext>
            </a:extLst>
          </p:cNvPr>
          <p:cNvSpPr>
            <a:spLocks noGrp="1"/>
          </p:cNvSpPr>
          <p:nvPr>
            <p:ph type="sldNum" sz="quarter" idx="5"/>
          </p:nvPr>
        </p:nvSpPr>
        <p:spPr/>
        <p:txBody>
          <a:bodyPr/>
          <a:lstStyle/>
          <a:p>
            <a:fld id="{288A2881-2917-C347-89BF-44894426A860}" type="slidenum">
              <a:rPr lang="en-US" smtClean="0"/>
              <a:t>24</a:t>
            </a:fld>
            <a:endParaRPr lang="en-US"/>
          </a:p>
        </p:txBody>
      </p:sp>
    </p:spTree>
    <p:extLst>
      <p:ext uri="{BB962C8B-B14F-4D97-AF65-F5344CB8AC3E}">
        <p14:creationId xmlns:p14="http://schemas.microsoft.com/office/powerpoint/2010/main" val="1233056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FCAD9-15DB-B601-76E3-693E4FC0F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7700C1-3D26-6579-1C79-441B8284C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919CF-BACB-D30B-B9F8-2501E66FCD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F48E7D-AA53-4CD2-D2D6-E796FA38C9FD}"/>
              </a:ext>
            </a:extLst>
          </p:cNvPr>
          <p:cNvSpPr>
            <a:spLocks noGrp="1"/>
          </p:cNvSpPr>
          <p:nvPr>
            <p:ph type="sldNum" sz="quarter" idx="5"/>
          </p:nvPr>
        </p:nvSpPr>
        <p:spPr/>
        <p:txBody>
          <a:bodyPr/>
          <a:lstStyle/>
          <a:p>
            <a:fld id="{288A2881-2917-C347-89BF-44894426A860}" type="slidenum">
              <a:rPr lang="en-US" smtClean="0"/>
              <a:t>25</a:t>
            </a:fld>
            <a:endParaRPr lang="en-US"/>
          </a:p>
        </p:txBody>
      </p:sp>
    </p:spTree>
    <p:extLst>
      <p:ext uri="{BB962C8B-B14F-4D97-AF65-F5344CB8AC3E}">
        <p14:creationId xmlns:p14="http://schemas.microsoft.com/office/powerpoint/2010/main" val="3200968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8A2881-2917-C347-89BF-44894426A860}" type="slidenum">
              <a:rPr lang="en-US" smtClean="0"/>
              <a:t>26</a:t>
            </a:fld>
            <a:endParaRPr lang="en-US"/>
          </a:p>
        </p:txBody>
      </p:sp>
    </p:spTree>
    <p:extLst>
      <p:ext uri="{BB962C8B-B14F-4D97-AF65-F5344CB8AC3E}">
        <p14:creationId xmlns:p14="http://schemas.microsoft.com/office/powerpoint/2010/main" val="431151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C2739-A6A8-1DDC-29E0-F5F68952A1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29BEF5-9518-246D-D88E-DF8926751B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7B1EA2-348C-0756-CF36-AB6162B9065F}"/>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9C43BEEA-742A-34A4-F233-6764043EE5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216B72-632A-0277-61D9-2A344A7FDA2A}"/>
              </a:ext>
            </a:extLst>
          </p:cNvPr>
          <p:cNvSpPr>
            <a:spLocks noGrp="1"/>
          </p:cNvSpPr>
          <p:nvPr>
            <p:ph type="sldNum" sz="quarter" idx="12"/>
          </p:nvPr>
        </p:nvSpPr>
        <p:spPr/>
        <p:txBody>
          <a:bodyPr/>
          <a:lstStyle/>
          <a:p>
            <a:fld id="{D72EB321-6F9E-D64F-AD37-184F77A771A2}" type="slidenum">
              <a:rPr lang="en-US" smtClean="0"/>
              <a:t>‹#›</a:t>
            </a:fld>
            <a:endParaRPr lang="en-US"/>
          </a:p>
        </p:txBody>
      </p:sp>
    </p:spTree>
    <p:extLst>
      <p:ext uri="{BB962C8B-B14F-4D97-AF65-F5344CB8AC3E}">
        <p14:creationId xmlns:p14="http://schemas.microsoft.com/office/powerpoint/2010/main" val="164799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D1FC-BCAF-7E9F-5B45-1A67A54C81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6A65C9-5A63-EA85-CA90-65049F7136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E433FC-788B-6AB9-8FE9-8FCE1416E3B6}"/>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774C028A-D255-3FF7-790A-8D7F85C81A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7C8479-5C04-13B0-5E8F-BCEB144016C3}"/>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7" name="Picture 6">
            <a:extLst>
              <a:ext uri="{FF2B5EF4-FFF2-40B4-BE49-F238E27FC236}">
                <a16:creationId xmlns:a16="http://schemas.microsoft.com/office/drawing/2014/main" id="{6FB3888F-6189-8671-9A98-57A985A53F8D}"/>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8" name="Picture 7">
            <a:extLst>
              <a:ext uri="{FF2B5EF4-FFF2-40B4-BE49-F238E27FC236}">
                <a16:creationId xmlns:a16="http://schemas.microsoft.com/office/drawing/2014/main" id="{72701D70-40B2-9704-512F-BA238D55B032}"/>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2147543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D81DF-6C32-8049-2AEA-369493BF20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337701-FD04-EB09-28BD-C49725FD0E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186A97-C6F2-35A5-44EA-2049CD166A98}"/>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30A3A149-500D-CC78-2E74-16458EDE50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1A444D-67F5-A0DB-77DE-E7E15B2BBB76}"/>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7" name="Picture 6">
            <a:extLst>
              <a:ext uri="{FF2B5EF4-FFF2-40B4-BE49-F238E27FC236}">
                <a16:creationId xmlns:a16="http://schemas.microsoft.com/office/drawing/2014/main" id="{D9201D18-24B9-5E71-ACD9-449EF42077B2}"/>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8" name="Picture 7">
            <a:extLst>
              <a:ext uri="{FF2B5EF4-FFF2-40B4-BE49-F238E27FC236}">
                <a16:creationId xmlns:a16="http://schemas.microsoft.com/office/drawing/2014/main" id="{83883C4C-FA14-EBA7-D8A0-9972609C92B7}"/>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6924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D97B-5422-8773-3516-6D1F446AFC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FDCACE-EBC9-C2B4-0EBE-B3A8FFD7B5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DBEE77-45E3-F76D-71E5-58D59AE876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6331A1-0814-E1A4-A781-18A4C60519A9}"/>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6" name="Footer Placeholder 5">
            <a:extLst>
              <a:ext uri="{FF2B5EF4-FFF2-40B4-BE49-F238E27FC236}">
                <a16:creationId xmlns:a16="http://schemas.microsoft.com/office/drawing/2014/main" id="{09810C96-42BD-4EC1-D6C2-D86132C49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E6F6C3-D015-ABE0-CD14-AB5B9B1511AF}"/>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8" name="Picture 7">
            <a:extLst>
              <a:ext uri="{FF2B5EF4-FFF2-40B4-BE49-F238E27FC236}">
                <a16:creationId xmlns:a16="http://schemas.microsoft.com/office/drawing/2014/main" id="{3DEF83A4-704A-F971-D83E-DDADF2912549}"/>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9" name="Picture 8">
            <a:extLst>
              <a:ext uri="{FF2B5EF4-FFF2-40B4-BE49-F238E27FC236}">
                <a16:creationId xmlns:a16="http://schemas.microsoft.com/office/drawing/2014/main" id="{A158CA20-2997-356A-6F12-2BDE8F1474D1}"/>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3595663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33C27-D418-1783-E380-423DD2D892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3A5FFA-2EF2-E7D7-0293-0A3256EC60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60E03-4BAB-C3DC-B4BD-7E427707E4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B4EAC8-8DC0-2463-B28F-98F6ACFE85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F9E993-13C3-0F6F-0431-326C831572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E8B18E-9F12-08C8-C3E2-D6275AF70C9C}"/>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8" name="Footer Placeholder 7">
            <a:extLst>
              <a:ext uri="{FF2B5EF4-FFF2-40B4-BE49-F238E27FC236}">
                <a16:creationId xmlns:a16="http://schemas.microsoft.com/office/drawing/2014/main" id="{EA11C2BC-7F79-0BE9-4678-298317B6CD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C28730-6823-2EA7-0460-1FA3DF7D49F8}"/>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10" name="Picture 9">
            <a:extLst>
              <a:ext uri="{FF2B5EF4-FFF2-40B4-BE49-F238E27FC236}">
                <a16:creationId xmlns:a16="http://schemas.microsoft.com/office/drawing/2014/main" id="{72EEA51E-AC57-E40C-74E4-6AA24D4D5A3C}"/>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11" name="Picture 10">
            <a:extLst>
              <a:ext uri="{FF2B5EF4-FFF2-40B4-BE49-F238E27FC236}">
                <a16:creationId xmlns:a16="http://schemas.microsoft.com/office/drawing/2014/main" id="{9C2418B6-C183-8391-9B9A-0835E47973C1}"/>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4101951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ED7BAFA-7D26-3EAA-BEF5-0A9145382607}"/>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4" name="Footer Placeholder 3">
            <a:extLst>
              <a:ext uri="{FF2B5EF4-FFF2-40B4-BE49-F238E27FC236}">
                <a16:creationId xmlns:a16="http://schemas.microsoft.com/office/drawing/2014/main" id="{132901D7-0131-766C-BE87-7784DE7A4D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E710CB-6C74-2163-09FF-17C4895FC870}"/>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7" name="Picture 6">
            <a:extLst>
              <a:ext uri="{FF2B5EF4-FFF2-40B4-BE49-F238E27FC236}">
                <a16:creationId xmlns:a16="http://schemas.microsoft.com/office/drawing/2014/main" id="{F188621C-2B7A-7B51-5807-B1819787B460}"/>
              </a:ext>
            </a:extLst>
          </p:cNvPr>
          <p:cNvPicPr>
            <a:picLocks noChangeAspect="1"/>
          </p:cNvPicPr>
          <p:nvPr userDrawn="1"/>
        </p:nvPicPr>
        <p:blipFill>
          <a:blip r:embed="rId2"/>
          <a:stretch>
            <a:fillRect/>
          </a:stretch>
        </p:blipFill>
        <p:spPr>
          <a:xfrm>
            <a:off x="9377082" y="6088047"/>
            <a:ext cx="2334526" cy="554535"/>
          </a:xfrm>
          <a:prstGeom prst="rect">
            <a:avLst/>
          </a:prstGeom>
        </p:spPr>
      </p:pic>
      <p:pic>
        <p:nvPicPr>
          <p:cNvPr id="9" name="Picture 8">
            <a:extLst>
              <a:ext uri="{FF2B5EF4-FFF2-40B4-BE49-F238E27FC236}">
                <a16:creationId xmlns:a16="http://schemas.microsoft.com/office/drawing/2014/main" id="{9B57F600-41B6-0B29-CF0B-FBDF1A4B1EAE}"/>
              </a:ext>
            </a:extLst>
          </p:cNvPr>
          <p:cNvPicPr>
            <a:picLocks noChangeAspect="1"/>
          </p:cNvPicPr>
          <p:nvPr userDrawn="1"/>
        </p:nvPicPr>
        <p:blipFill>
          <a:blip r:embed="rId3"/>
          <a:stretch>
            <a:fillRect/>
          </a:stretch>
        </p:blipFill>
        <p:spPr>
          <a:xfrm>
            <a:off x="-9694" y="2019300"/>
            <a:ext cx="12201694" cy="2821641"/>
          </a:xfrm>
          <a:prstGeom prst="rect">
            <a:avLst/>
          </a:prstGeom>
        </p:spPr>
      </p:pic>
      <p:sp>
        <p:nvSpPr>
          <p:cNvPr id="2" name="Title 1">
            <a:extLst>
              <a:ext uri="{FF2B5EF4-FFF2-40B4-BE49-F238E27FC236}">
                <a16:creationId xmlns:a16="http://schemas.microsoft.com/office/drawing/2014/main" id="{C2495A6C-52E0-E2A7-0996-F1383FB00E76}"/>
              </a:ext>
            </a:extLst>
          </p:cNvPr>
          <p:cNvSpPr>
            <a:spLocks noGrp="1"/>
          </p:cNvSpPr>
          <p:nvPr>
            <p:ph type="title"/>
          </p:nvPr>
        </p:nvSpPr>
        <p:spPr>
          <a:xfrm>
            <a:off x="838200" y="2766218"/>
            <a:ext cx="10515600" cy="1325563"/>
          </a:xfrm>
        </p:spPr>
        <p:txBody>
          <a:bodyPr/>
          <a:lstStyle>
            <a:lvl1pPr>
              <a:defRPr sz="5000">
                <a:solidFill>
                  <a:schemeClr val="bg1"/>
                </a:solidFill>
              </a:defRPr>
            </a:lvl1pPr>
          </a:lstStyle>
          <a:p>
            <a:r>
              <a:rPr lang="en-US"/>
              <a:t>Click to edit Master title style</a:t>
            </a:r>
          </a:p>
        </p:txBody>
      </p:sp>
    </p:spTree>
    <p:extLst>
      <p:ext uri="{BB962C8B-B14F-4D97-AF65-F5344CB8AC3E}">
        <p14:creationId xmlns:p14="http://schemas.microsoft.com/office/powerpoint/2010/main" val="640343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B98B89-C7AF-53CD-E7D3-205CE15F3BAE}"/>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3" name="Footer Placeholder 2">
            <a:extLst>
              <a:ext uri="{FF2B5EF4-FFF2-40B4-BE49-F238E27FC236}">
                <a16:creationId xmlns:a16="http://schemas.microsoft.com/office/drawing/2014/main" id="{87760A9B-0E3A-7E05-5E8C-55C77AC423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8C61C8-B295-143F-5431-19B2C6BE0BBE}"/>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5" name="Picture 4">
            <a:extLst>
              <a:ext uri="{FF2B5EF4-FFF2-40B4-BE49-F238E27FC236}">
                <a16:creationId xmlns:a16="http://schemas.microsoft.com/office/drawing/2014/main" id="{EFA96F0F-0AB5-1622-80E0-9681A5865E21}"/>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6" name="Picture 5">
            <a:extLst>
              <a:ext uri="{FF2B5EF4-FFF2-40B4-BE49-F238E27FC236}">
                <a16:creationId xmlns:a16="http://schemas.microsoft.com/office/drawing/2014/main" id="{82FDEF08-3E0C-2E1D-1AE8-28A0592AD18A}"/>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444095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5F0C-1B8F-B6B2-BEBF-1E9992325C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5BE244-651C-CEF6-6CB4-746ABD9DC3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F3E17F-FDF8-89F0-7892-35E17BBE0E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40094F-C620-9ACC-4972-E87DF6B925D3}"/>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6" name="Footer Placeholder 5">
            <a:extLst>
              <a:ext uri="{FF2B5EF4-FFF2-40B4-BE49-F238E27FC236}">
                <a16:creationId xmlns:a16="http://schemas.microsoft.com/office/drawing/2014/main" id="{6F6F6A08-1A28-081C-4550-3DE760CF7C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2847B8-D318-D9AD-1A82-522B53404E0A}"/>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8" name="Picture 7">
            <a:extLst>
              <a:ext uri="{FF2B5EF4-FFF2-40B4-BE49-F238E27FC236}">
                <a16:creationId xmlns:a16="http://schemas.microsoft.com/office/drawing/2014/main" id="{D676F93B-1C8A-DCDE-CAC8-9F0AA8D925F6}"/>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9" name="Picture 8">
            <a:extLst>
              <a:ext uri="{FF2B5EF4-FFF2-40B4-BE49-F238E27FC236}">
                <a16:creationId xmlns:a16="http://schemas.microsoft.com/office/drawing/2014/main" id="{EABE76B1-7D30-626A-5556-10EF0CA23944}"/>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4073185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765EC-9C41-9728-2AFB-A0341ED5AD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DDC1BA-73FE-4B1E-25D9-BA1DCEC62B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1267F7-03B3-6AD8-A0F4-7A304ADE6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0E2AD-768A-681A-16EE-50DA427221DB}"/>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6" name="Footer Placeholder 5">
            <a:extLst>
              <a:ext uri="{FF2B5EF4-FFF2-40B4-BE49-F238E27FC236}">
                <a16:creationId xmlns:a16="http://schemas.microsoft.com/office/drawing/2014/main" id="{16313C9A-07BD-EE5E-899B-19B2094EEA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9BDEFB-1593-A944-B7B9-C27C2D6DA004}"/>
              </a:ext>
            </a:extLst>
          </p:cNvPr>
          <p:cNvSpPr>
            <a:spLocks noGrp="1"/>
          </p:cNvSpPr>
          <p:nvPr>
            <p:ph type="sldNum" sz="quarter" idx="12"/>
          </p:nvPr>
        </p:nvSpPr>
        <p:spPr/>
        <p:txBody>
          <a:bodyPr/>
          <a:lstStyle/>
          <a:p>
            <a:fld id="{D72EB321-6F9E-D64F-AD37-184F77A771A2}" type="slidenum">
              <a:rPr lang="en-US" smtClean="0"/>
              <a:t>‹#›</a:t>
            </a:fld>
            <a:endParaRPr lang="en-US"/>
          </a:p>
        </p:txBody>
      </p:sp>
      <p:pic>
        <p:nvPicPr>
          <p:cNvPr id="8" name="Picture 7">
            <a:extLst>
              <a:ext uri="{FF2B5EF4-FFF2-40B4-BE49-F238E27FC236}">
                <a16:creationId xmlns:a16="http://schemas.microsoft.com/office/drawing/2014/main" id="{4C1C14F0-21EE-59CC-4565-EC8333737CF8}"/>
              </a:ext>
            </a:extLst>
          </p:cNvPr>
          <p:cNvPicPr>
            <a:picLocks noChangeAspect="1"/>
          </p:cNvPicPr>
          <p:nvPr userDrawn="1"/>
        </p:nvPicPr>
        <p:blipFill>
          <a:blip r:embed="rId2"/>
          <a:srcRect t="92037"/>
          <a:stretch>
            <a:fillRect/>
          </a:stretch>
        </p:blipFill>
        <p:spPr>
          <a:xfrm>
            <a:off x="0" y="6311900"/>
            <a:ext cx="12192000" cy="546100"/>
          </a:xfrm>
          <a:prstGeom prst="rect">
            <a:avLst/>
          </a:prstGeom>
        </p:spPr>
      </p:pic>
      <p:pic>
        <p:nvPicPr>
          <p:cNvPr id="9" name="Picture 8">
            <a:extLst>
              <a:ext uri="{FF2B5EF4-FFF2-40B4-BE49-F238E27FC236}">
                <a16:creationId xmlns:a16="http://schemas.microsoft.com/office/drawing/2014/main" id="{BC78E932-9AB1-FF26-9C24-22BE861A17F6}"/>
              </a:ext>
            </a:extLst>
          </p:cNvPr>
          <p:cNvPicPr>
            <a:picLocks noChangeAspect="1"/>
          </p:cNvPicPr>
          <p:nvPr userDrawn="1"/>
        </p:nvPicPr>
        <p:blipFill>
          <a:blip r:embed="rId3"/>
          <a:stretch>
            <a:fillRect/>
          </a:stretch>
        </p:blipFill>
        <p:spPr>
          <a:xfrm>
            <a:off x="9377082" y="5639828"/>
            <a:ext cx="2334526" cy="554535"/>
          </a:xfrm>
          <a:prstGeom prst="rect">
            <a:avLst/>
          </a:prstGeom>
        </p:spPr>
      </p:pic>
    </p:spTree>
    <p:extLst>
      <p:ext uri="{BB962C8B-B14F-4D97-AF65-F5344CB8AC3E}">
        <p14:creationId xmlns:p14="http://schemas.microsoft.com/office/powerpoint/2010/main" val="2518902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C4CA5-20F1-3CE2-38EF-13D78A1758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86A32B-5812-03D7-D8B3-C7FBA7C58B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81F432-9399-C7DB-1AF4-80B2DF5CD8C9}"/>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08F96C20-83BF-B562-D0A0-C1C9FAE60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266712-7A61-7117-68C1-A850674D79A2}"/>
              </a:ext>
            </a:extLst>
          </p:cNvPr>
          <p:cNvSpPr>
            <a:spLocks noGrp="1"/>
          </p:cNvSpPr>
          <p:nvPr>
            <p:ph type="sldNum" sz="quarter" idx="12"/>
          </p:nvPr>
        </p:nvSpPr>
        <p:spPr/>
        <p:txBody>
          <a:bodyPr/>
          <a:lstStyle/>
          <a:p>
            <a:fld id="{D72EB321-6F9E-D64F-AD37-184F77A771A2}" type="slidenum">
              <a:rPr lang="en-US" smtClean="0"/>
              <a:t>‹#›</a:t>
            </a:fld>
            <a:endParaRPr lang="en-US"/>
          </a:p>
        </p:txBody>
      </p:sp>
    </p:spTree>
    <p:extLst>
      <p:ext uri="{BB962C8B-B14F-4D97-AF65-F5344CB8AC3E}">
        <p14:creationId xmlns:p14="http://schemas.microsoft.com/office/powerpoint/2010/main" val="2668805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E30E84-DA60-D8CE-C4A0-5883D81017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C70076-01B7-B321-0200-55BF9FB183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F5C92C-1D89-0C4B-0C9F-A9BE6F103B84}"/>
              </a:ext>
            </a:extLst>
          </p:cNvPr>
          <p:cNvSpPr>
            <a:spLocks noGrp="1"/>
          </p:cNvSpPr>
          <p:nvPr>
            <p:ph type="dt" sz="half" idx="10"/>
          </p:nvPr>
        </p:nvSpPr>
        <p:spPr/>
        <p:txBody>
          <a:body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0BA35959-E98D-A7A0-CBC6-93BBDA34E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82B46-1BF6-B546-F680-E54B12C443D5}"/>
              </a:ext>
            </a:extLst>
          </p:cNvPr>
          <p:cNvSpPr>
            <a:spLocks noGrp="1"/>
          </p:cNvSpPr>
          <p:nvPr>
            <p:ph type="sldNum" sz="quarter" idx="12"/>
          </p:nvPr>
        </p:nvSpPr>
        <p:spPr/>
        <p:txBody>
          <a:bodyPr/>
          <a:lstStyle/>
          <a:p>
            <a:fld id="{D72EB321-6F9E-D64F-AD37-184F77A771A2}" type="slidenum">
              <a:rPr lang="en-US" smtClean="0"/>
              <a:t>‹#›</a:t>
            </a:fld>
            <a:endParaRPr lang="en-US"/>
          </a:p>
        </p:txBody>
      </p:sp>
    </p:spTree>
    <p:extLst>
      <p:ext uri="{BB962C8B-B14F-4D97-AF65-F5344CB8AC3E}">
        <p14:creationId xmlns:p14="http://schemas.microsoft.com/office/powerpoint/2010/main" val="13825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B09047-0AD7-A245-2372-F9FD0D960A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22032A-9A3C-0D4C-80FE-891B6C4164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1881D1-7171-91FA-4798-19E52A3E64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DF80FC-0A08-AA4B-9D9C-C99FC1C2D9D6}" type="datetimeFigureOut">
              <a:rPr lang="en-US" smtClean="0"/>
              <a:t>10/20/26</a:t>
            </a:fld>
            <a:endParaRPr lang="en-US"/>
          </a:p>
        </p:txBody>
      </p:sp>
      <p:sp>
        <p:nvSpPr>
          <p:cNvPr id="5" name="Footer Placeholder 4">
            <a:extLst>
              <a:ext uri="{FF2B5EF4-FFF2-40B4-BE49-F238E27FC236}">
                <a16:creationId xmlns:a16="http://schemas.microsoft.com/office/drawing/2014/main" id="{3B463E54-D4FA-212C-BEA7-2FB19EBF85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AC51B39-5633-2C8E-19A4-5F548DD9C6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2EB321-6F9E-D64F-AD37-184F77A771A2}" type="slidenum">
              <a:rPr lang="en-US" smtClean="0"/>
              <a:t>‹#›</a:t>
            </a:fld>
            <a:endParaRPr lang="en-US"/>
          </a:p>
        </p:txBody>
      </p:sp>
    </p:spTree>
    <p:extLst>
      <p:ext uri="{BB962C8B-B14F-4D97-AF65-F5344CB8AC3E}">
        <p14:creationId xmlns:p14="http://schemas.microsoft.com/office/powerpoint/2010/main" val="1145881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2" Type="http://schemas.openxmlformats.org/officeDocument/2006/relationships/hyperlink" Target="https://epm.azahcccs.gov/EligibilityPolicyManual/index.html#t=Introduction%2FHome.ht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hat.healthearizonaplus.gov/"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chat.healthearizonaplus.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azgeo.maps.arcgis.com/apps/instant/nearby/index.html?appid=accbf20ab85a42f194dbd279130fc563"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2132CD7-7663-D3B0-D58D-22242A76158E}"/>
              </a:ext>
            </a:extLst>
          </p:cNvPr>
          <p:cNvPicPr>
            <a:picLocks noChangeAspect="1"/>
          </p:cNvPicPr>
          <p:nvPr/>
        </p:nvPicPr>
        <p:blipFill>
          <a:blip r:embed="rId3"/>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BE961DC4-CCDD-FB27-9590-40D83702C47B}"/>
              </a:ext>
            </a:extLst>
          </p:cNvPr>
          <p:cNvSpPr/>
          <p:nvPr/>
        </p:nvSpPr>
        <p:spPr>
          <a:xfrm>
            <a:off x="606730" y="3675071"/>
            <a:ext cx="10979890" cy="91818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93695B-6248-4866-A987-4D759D9E265C}"/>
              </a:ext>
            </a:extLst>
          </p:cNvPr>
          <p:cNvSpPr>
            <a:spLocks noGrp="1"/>
          </p:cNvSpPr>
          <p:nvPr>
            <p:ph type="ctrTitle"/>
          </p:nvPr>
        </p:nvSpPr>
        <p:spPr>
          <a:xfrm>
            <a:off x="1473421" y="950085"/>
            <a:ext cx="8544560" cy="2387600"/>
          </a:xfrm>
        </p:spPr>
        <p:txBody>
          <a:bodyPr>
            <a:noAutofit/>
          </a:bodyPr>
          <a:lstStyle/>
          <a:p>
            <a:pPr algn="l"/>
            <a:r>
              <a:rPr lang="en-US">
                <a:latin typeface="Lexend Light" pitchFamily="2" charset="77"/>
              </a:rPr>
              <a:t>H.R. 1: What Partners and Providers Need to Know</a:t>
            </a:r>
          </a:p>
        </p:txBody>
      </p:sp>
      <p:pic>
        <p:nvPicPr>
          <p:cNvPr id="5" name="Picture 4">
            <a:extLst>
              <a:ext uri="{FF2B5EF4-FFF2-40B4-BE49-F238E27FC236}">
                <a16:creationId xmlns:a16="http://schemas.microsoft.com/office/drawing/2014/main" id="{E177AF97-7EF1-C7CC-68D3-2CB918F07B23}"/>
              </a:ext>
            </a:extLst>
          </p:cNvPr>
          <p:cNvPicPr>
            <a:picLocks noChangeAspect="1"/>
          </p:cNvPicPr>
          <p:nvPr/>
        </p:nvPicPr>
        <p:blipFill>
          <a:blip r:embed="rId4"/>
          <a:stretch>
            <a:fillRect/>
          </a:stretch>
        </p:blipFill>
        <p:spPr>
          <a:xfrm>
            <a:off x="1523999" y="5096563"/>
            <a:ext cx="3634409" cy="863305"/>
          </a:xfrm>
          <a:prstGeom prst="rect">
            <a:avLst/>
          </a:prstGeom>
        </p:spPr>
      </p:pic>
      <p:sp>
        <p:nvSpPr>
          <p:cNvPr id="3" name="Subtitle 2">
            <a:extLst>
              <a:ext uri="{FF2B5EF4-FFF2-40B4-BE49-F238E27FC236}">
                <a16:creationId xmlns:a16="http://schemas.microsoft.com/office/drawing/2014/main" id="{4DD83B41-7417-6922-AB0F-003DC4B0E14A}"/>
              </a:ext>
            </a:extLst>
          </p:cNvPr>
          <p:cNvSpPr>
            <a:spLocks noGrp="1"/>
          </p:cNvSpPr>
          <p:nvPr>
            <p:ph type="subTitle" idx="1"/>
          </p:nvPr>
        </p:nvSpPr>
        <p:spPr>
          <a:xfrm>
            <a:off x="1523999" y="3932724"/>
            <a:ext cx="8953501" cy="495580"/>
          </a:xfrm>
        </p:spPr>
        <p:txBody>
          <a:bodyPr>
            <a:noAutofit/>
          </a:bodyPr>
          <a:lstStyle/>
          <a:p>
            <a:pPr algn="l"/>
            <a:r>
              <a:rPr lang="en-US" sz="2000"/>
              <a:t>Preparing Frontline Staff for AHCCCS Work Requirements &amp; 6-Month Renewals</a:t>
            </a:r>
          </a:p>
        </p:txBody>
      </p:sp>
      <p:sp>
        <p:nvSpPr>
          <p:cNvPr id="13" name="Rectangle 12">
            <a:extLst>
              <a:ext uri="{FF2B5EF4-FFF2-40B4-BE49-F238E27FC236}">
                <a16:creationId xmlns:a16="http://schemas.microsoft.com/office/drawing/2014/main" id="{AF8CF87D-0408-A1C3-381D-621AA43E8FDC}"/>
              </a:ext>
            </a:extLst>
          </p:cNvPr>
          <p:cNvSpPr/>
          <p:nvPr/>
        </p:nvSpPr>
        <p:spPr>
          <a:xfrm>
            <a:off x="591948" y="597877"/>
            <a:ext cx="552185" cy="3077194"/>
          </a:xfrm>
          <a:prstGeom prst="rect">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66F9CB8-F775-5FB8-C6FA-8CEED4D071B3}"/>
              </a:ext>
            </a:extLst>
          </p:cNvPr>
          <p:cNvSpPr txBox="1"/>
          <p:nvPr/>
        </p:nvSpPr>
        <p:spPr>
          <a:xfrm>
            <a:off x="8977312" y="5810249"/>
            <a:ext cx="24050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t>*For  Year 1 implementation</a:t>
            </a:r>
          </a:p>
        </p:txBody>
      </p:sp>
    </p:spTree>
    <p:extLst>
      <p:ext uri="{BB962C8B-B14F-4D97-AF65-F5344CB8AC3E}">
        <p14:creationId xmlns:p14="http://schemas.microsoft.com/office/powerpoint/2010/main" val="3312888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CBAA-6B89-E4EB-342C-6E538CF3D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55AD313-9EC4-2520-EA29-BB9189EC373F}"/>
              </a:ext>
            </a:extLst>
          </p:cNvPr>
          <p:cNvSpPr>
            <a:spLocks noGrp="1"/>
          </p:cNvSpPr>
          <p:nvPr>
            <p:ph type="title"/>
          </p:nvPr>
        </p:nvSpPr>
        <p:spPr/>
        <p:txBody>
          <a:bodyPr/>
          <a:lstStyle/>
          <a:p>
            <a:r>
              <a:rPr lang="en-US"/>
              <a:t>Why This Matters</a:t>
            </a:r>
          </a:p>
        </p:txBody>
      </p:sp>
      <p:sp>
        <p:nvSpPr>
          <p:cNvPr id="7" name="Content Placeholder 6">
            <a:extLst>
              <a:ext uri="{FF2B5EF4-FFF2-40B4-BE49-F238E27FC236}">
                <a16:creationId xmlns:a16="http://schemas.microsoft.com/office/drawing/2014/main" id="{D4203CA5-D224-724F-BEAA-9624E2ED3EAE}"/>
              </a:ext>
            </a:extLst>
          </p:cNvPr>
          <p:cNvSpPr>
            <a:spLocks noGrp="1"/>
          </p:cNvSpPr>
          <p:nvPr>
            <p:ph idx="1"/>
          </p:nvPr>
        </p:nvSpPr>
        <p:spPr>
          <a:xfrm>
            <a:off x="838200" y="2489031"/>
            <a:ext cx="4785986" cy="2812476"/>
          </a:xfrm>
        </p:spPr>
        <p:txBody>
          <a:bodyPr vert="horz" lIns="91440" tIns="45720" rIns="91440" bIns="45720" rtlCol="0" anchor="t">
            <a:normAutofit/>
          </a:bodyPr>
          <a:lstStyle/>
          <a:p>
            <a:pPr marL="0" indent="0">
              <a:buNone/>
            </a:pPr>
            <a:r>
              <a:rPr lang="en-US"/>
              <a:t>Starting </a:t>
            </a:r>
            <a:r>
              <a:rPr lang="en-US" b="1">
                <a:solidFill>
                  <a:schemeClr val="accent5"/>
                </a:solidFill>
              </a:rPr>
              <a:t>January 1, 2027</a:t>
            </a:r>
            <a:r>
              <a:rPr lang="en-US"/>
              <a:t>, </a:t>
            </a:r>
            <a:br>
              <a:rPr lang="en-US"/>
            </a:br>
            <a:r>
              <a:rPr lang="en-US"/>
              <a:t>federal law requires AHCCCS to implement work requirements and 6-month renewals for some adults ages 19–64 who are enrolled in the adult group.</a:t>
            </a:r>
          </a:p>
        </p:txBody>
      </p:sp>
      <p:sp>
        <p:nvSpPr>
          <p:cNvPr id="8" name="Rounded Rectangle 7">
            <a:extLst>
              <a:ext uri="{FF2B5EF4-FFF2-40B4-BE49-F238E27FC236}">
                <a16:creationId xmlns:a16="http://schemas.microsoft.com/office/drawing/2014/main" id="{090E7BD1-8EEB-A3A3-2128-F61C2D13A7C4}"/>
              </a:ext>
            </a:extLst>
          </p:cNvPr>
          <p:cNvSpPr/>
          <p:nvPr/>
        </p:nvSpPr>
        <p:spPr>
          <a:xfrm>
            <a:off x="6450440" y="1556493"/>
            <a:ext cx="4903360" cy="3526105"/>
          </a:xfrm>
          <a:prstGeom prst="roundRect">
            <a:avLst>
              <a:gd name="adj" fmla="val 1066"/>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189679D-4B26-70C3-B87D-4EE0ADC9E2A1}"/>
              </a:ext>
            </a:extLst>
          </p:cNvPr>
          <p:cNvSpPr txBox="1"/>
          <p:nvPr/>
        </p:nvSpPr>
        <p:spPr>
          <a:xfrm>
            <a:off x="6716617" y="1965566"/>
            <a:ext cx="4637183" cy="2677656"/>
          </a:xfrm>
          <a:prstGeom prst="rect">
            <a:avLst/>
          </a:prstGeom>
          <a:noFill/>
        </p:spPr>
        <p:txBody>
          <a:bodyPr wrap="square">
            <a:spAutoFit/>
          </a:bodyPr>
          <a:lstStyle/>
          <a:p>
            <a:pPr marL="236538" indent="-236538">
              <a:buFont typeface="Arial" panose="020B0604020202020204" pitchFamily="34" charset="0"/>
              <a:buChar char="•"/>
            </a:pPr>
            <a:r>
              <a:rPr lang="en-US" sz="2800">
                <a:solidFill>
                  <a:schemeClr val="bg1"/>
                </a:solidFill>
                <a:latin typeface="Aptos Light" panose="020B0004020202020204" pitchFamily="34" charset="0"/>
              </a:rPr>
              <a:t>Your staff may be the first point of contact for members with questions.</a:t>
            </a:r>
          </a:p>
          <a:p>
            <a:pPr marL="236538" indent="-236538">
              <a:lnSpc>
                <a:spcPct val="100000"/>
              </a:lnSpc>
              <a:buFont typeface="Arial" panose="020B0604020202020204" pitchFamily="34" charset="0"/>
              <a:buChar char="•"/>
            </a:pPr>
            <a:r>
              <a:rPr lang="en-US" sz="2800">
                <a:solidFill>
                  <a:schemeClr val="bg1"/>
                </a:solidFill>
                <a:latin typeface="Aptos Light" panose="020B0004020202020204" pitchFamily="34" charset="0"/>
              </a:rPr>
              <a:t>This training will help your team give accurate, consistent answers.</a:t>
            </a:r>
          </a:p>
        </p:txBody>
      </p:sp>
      <p:grpSp>
        <p:nvGrpSpPr>
          <p:cNvPr id="2" name="Group 1">
            <a:extLst>
              <a:ext uri="{FF2B5EF4-FFF2-40B4-BE49-F238E27FC236}">
                <a16:creationId xmlns:a16="http://schemas.microsoft.com/office/drawing/2014/main" id="{13E7225F-337C-B640-5948-F79C5457961D}"/>
              </a:ext>
            </a:extLst>
          </p:cNvPr>
          <p:cNvGrpSpPr/>
          <p:nvPr/>
        </p:nvGrpSpPr>
        <p:grpSpPr>
          <a:xfrm>
            <a:off x="2567282" y="1556493"/>
            <a:ext cx="818147" cy="818147"/>
            <a:chOff x="991925" y="3725153"/>
            <a:chExt cx="818147" cy="818147"/>
          </a:xfrm>
        </p:grpSpPr>
        <p:sp>
          <p:nvSpPr>
            <p:cNvPr id="3" name="Oval 2">
              <a:extLst>
                <a:ext uri="{FF2B5EF4-FFF2-40B4-BE49-F238E27FC236}">
                  <a16:creationId xmlns:a16="http://schemas.microsoft.com/office/drawing/2014/main" id="{D8F3DE37-ADA4-5883-72E8-4E5FD8EF8439}"/>
                </a:ext>
              </a:extLst>
            </p:cNvPr>
            <p:cNvSpPr/>
            <p:nvPr/>
          </p:nvSpPr>
          <p:spPr>
            <a:xfrm>
              <a:off x="991925" y="3725153"/>
              <a:ext cx="818147" cy="818147"/>
            </a:xfrm>
            <a:prstGeom prst="ellipse">
              <a:avLst/>
            </a:prstGeom>
            <a:solidFill>
              <a:schemeClr val="accent5">
                <a:lumMod val="20000"/>
                <a:lumOff val="80000"/>
                <a:alpha val="562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Users with solid fill">
              <a:extLst>
                <a:ext uri="{FF2B5EF4-FFF2-40B4-BE49-F238E27FC236}">
                  <a16:creationId xmlns:a16="http://schemas.microsoft.com/office/drawing/2014/main" id="{B4935CA9-1D7E-6455-3BAE-7ABF6CE55C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5716" y="3743665"/>
              <a:ext cx="750564" cy="750564"/>
            </a:xfrm>
            <a:prstGeom prst="rect">
              <a:avLst/>
            </a:prstGeom>
          </p:spPr>
        </p:pic>
      </p:grpSp>
    </p:spTree>
    <p:extLst>
      <p:ext uri="{BB962C8B-B14F-4D97-AF65-F5344CB8AC3E}">
        <p14:creationId xmlns:p14="http://schemas.microsoft.com/office/powerpoint/2010/main" val="48103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8936-11EA-E2EB-43FB-20491AD3412F}"/>
            </a:ext>
          </a:extLst>
        </p:cNvPr>
        <p:cNvGrpSpPr/>
        <p:nvPr/>
      </p:nvGrpSpPr>
      <p:grpSpPr>
        <a:xfrm>
          <a:off x="0" y="0"/>
          <a:ext cx="0" cy="0"/>
          <a:chOff x="0" y="0"/>
          <a:chExt cx="0" cy="0"/>
        </a:xfrm>
      </p:grpSpPr>
      <p:sp>
        <p:nvSpPr>
          <p:cNvPr id="3" name="Rounded Rectangle 11">
            <a:extLst>
              <a:ext uri="{FF2B5EF4-FFF2-40B4-BE49-F238E27FC236}">
                <a16:creationId xmlns:a16="http://schemas.microsoft.com/office/drawing/2014/main" id="{7C7279A8-21B9-7D08-05B4-92C623B58880}"/>
              </a:ext>
            </a:extLst>
          </p:cNvPr>
          <p:cNvSpPr/>
          <p:nvPr/>
        </p:nvSpPr>
        <p:spPr>
          <a:xfrm>
            <a:off x="6300788" y="1725509"/>
            <a:ext cx="5289550" cy="3670529"/>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F7F92D45-9E19-81D6-6511-B63EC2D7D115}"/>
              </a:ext>
            </a:extLst>
          </p:cNvPr>
          <p:cNvSpPr>
            <a:spLocks noGrp="1"/>
          </p:cNvSpPr>
          <p:nvPr>
            <p:ph type="title"/>
          </p:nvPr>
        </p:nvSpPr>
        <p:spPr/>
        <p:txBody>
          <a:bodyPr/>
          <a:lstStyle/>
          <a:p>
            <a:r>
              <a:rPr lang="en-US"/>
              <a:t>What's Changing</a:t>
            </a:r>
          </a:p>
        </p:txBody>
      </p:sp>
      <p:sp>
        <p:nvSpPr>
          <p:cNvPr id="12" name="Rounded Rectangle 11">
            <a:extLst>
              <a:ext uri="{FF2B5EF4-FFF2-40B4-BE49-F238E27FC236}">
                <a16:creationId xmlns:a16="http://schemas.microsoft.com/office/drawing/2014/main" id="{15C56E3B-8E20-5A6B-282D-A97213B11230}"/>
              </a:ext>
            </a:extLst>
          </p:cNvPr>
          <p:cNvSpPr/>
          <p:nvPr/>
        </p:nvSpPr>
        <p:spPr>
          <a:xfrm>
            <a:off x="838200" y="1723921"/>
            <a:ext cx="5289550" cy="367053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6A96BAB2-0D51-E3E1-5A6F-77FB42E68C2F}"/>
              </a:ext>
            </a:extLst>
          </p:cNvPr>
          <p:cNvSpPr txBox="1"/>
          <p:nvPr/>
        </p:nvSpPr>
        <p:spPr>
          <a:xfrm>
            <a:off x="995819" y="1870510"/>
            <a:ext cx="4941517" cy="2739211"/>
          </a:xfrm>
          <a:prstGeom prst="rect">
            <a:avLst/>
          </a:prstGeom>
          <a:noFill/>
        </p:spPr>
        <p:txBody>
          <a:bodyPr wrap="square" lIns="91440" tIns="45720" rIns="91440" bIns="45720" anchor="t">
            <a:spAutoFit/>
          </a:bodyPr>
          <a:lstStyle/>
          <a:p>
            <a:r>
              <a:rPr lang="en-US" sz="3200" b="1"/>
              <a:t>Work Requirements</a:t>
            </a:r>
          </a:p>
          <a:p>
            <a:endParaRPr lang="en-US" sz="2800" b="1"/>
          </a:p>
          <a:p>
            <a:pPr>
              <a:lnSpc>
                <a:spcPct val="100000"/>
              </a:lnSpc>
            </a:pPr>
            <a:r>
              <a:rPr lang="en-US" sz="2800"/>
              <a:t>Many adults ages 19–64 will need to </a:t>
            </a:r>
            <a:r>
              <a:rPr lang="en-US" sz="2800" b="1">
                <a:solidFill>
                  <a:srgbClr val="359993"/>
                </a:solidFill>
              </a:rPr>
              <a:t>meet new work requirements or qualify for an exemption</a:t>
            </a:r>
            <a:r>
              <a:rPr lang="en-US" sz="2800"/>
              <a:t>.</a:t>
            </a:r>
            <a:endParaRPr lang="en-US" sz="2400"/>
          </a:p>
        </p:txBody>
      </p:sp>
      <p:sp>
        <p:nvSpPr>
          <p:cNvPr id="22" name="TextBox 21">
            <a:extLst>
              <a:ext uri="{FF2B5EF4-FFF2-40B4-BE49-F238E27FC236}">
                <a16:creationId xmlns:a16="http://schemas.microsoft.com/office/drawing/2014/main" id="{E8103B6C-11EB-54EC-78EE-53113CDD49A0}"/>
              </a:ext>
            </a:extLst>
          </p:cNvPr>
          <p:cNvSpPr txBox="1"/>
          <p:nvPr/>
        </p:nvSpPr>
        <p:spPr>
          <a:xfrm>
            <a:off x="6456819" y="1877100"/>
            <a:ext cx="4941517" cy="2739211"/>
          </a:xfrm>
          <a:prstGeom prst="rect">
            <a:avLst/>
          </a:prstGeom>
          <a:noFill/>
        </p:spPr>
        <p:txBody>
          <a:bodyPr wrap="square" lIns="91440" tIns="45720" rIns="91440" bIns="45720" anchor="t">
            <a:spAutoFit/>
          </a:bodyPr>
          <a:lstStyle/>
          <a:p>
            <a:r>
              <a:rPr lang="en-US" sz="3200" b="1"/>
              <a:t>6-Month Renewals</a:t>
            </a:r>
          </a:p>
          <a:p>
            <a:endParaRPr lang="en-US" sz="2800" b="1"/>
          </a:p>
          <a:p>
            <a:r>
              <a:rPr lang="en-US" sz="2800"/>
              <a:t>Many adults ages 19–64 will also </a:t>
            </a:r>
            <a:r>
              <a:rPr lang="en-US" sz="2800" b="1">
                <a:solidFill>
                  <a:srgbClr val="359993"/>
                </a:solidFill>
              </a:rPr>
              <a:t>need to renew their AHCCCS coverage every 6 months </a:t>
            </a:r>
            <a:r>
              <a:rPr lang="en-US" sz="2800"/>
              <a:t>instead of once a year.</a:t>
            </a:r>
            <a:r>
              <a:rPr lang="en-US" sz="2800" b="1">
                <a:solidFill>
                  <a:srgbClr val="359993"/>
                </a:solidFill>
              </a:rPr>
              <a:t> </a:t>
            </a:r>
            <a:endParaRPr lang="en-US" sz="2800"/>
          </a:p>
        </p:txBody>
      </p:sp>
    </p:spTree>
    <p:extLst>
      <p:ext uri="{BB962C8B-B14F-4D97-AF65-F5344CB8AC3E}">
        <p14:creationId xmlns:p14="http://schemas.microsoft.com/office/powerpoint/2010/main" val="4088940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B69E8-7DF1-FEE5-32A1-0683D10AA8D9}"/>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EB81BB5B-F7B9-2982-0F98-92FBBD4B6C09}"/>
              </a:ext>
            </a:extLst>
          </p:cNvPr>
          <p:cNvGrpSpPr/>
          <p:nvPr/>
        </p:nvGrpSpPr>
        <p:grpSpPr>
          <a:xfrm>
            <a:off x="981075" y="1714163"/>
            <a:ext cx="10561268" cy="3421410"/>
            <a:chOff x="6235700" y="1054973"/>
            <a:chExt cx="5259018" cy="2784605"/>
          </a:xfrm>
          <a:solidFill>
            <a:srgbClr val="359993"/>
          </a:solidFill>
        </p:grpSpPr>
        <p:sp>
          <p:nvSpPr>
            <p:cNvPr id="15" name="Rounded Rectangle 14">
              <a:extLst>
                <a:ext uri="{FF2B5EF4-FFF2-40B4-BE49-F238E27FC236}">
                  <a16:creationId xmlns:a16="http://schemas.microsoft.com/office/drawing/2014/main" id="{B5E10462-E7AE-86FB-9218-258AAF20A971}"/>
                </a:ext>
              </a:extLst>
            </p:cNvPr>
            <p:cNvSpPr/>
            <p:nvPr/>
          </p:nvSpPr>
          <p:spPr>
            <a:xfrm>
              <a:off x="6235700" y="1054973"/>
              <a:ext cx="5257800" cy="84259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5076D0A4-3AF5-495C-8818-A9ACE2E55AC3}"/>
                </a:ext>
              </a:extLst>
            </p:cNvPr>
            <p:cNvSpPr/>
            <p:nvPr/>
          </p:nvSpPr>
          <p:spPr>
            <a:xfrm>
              <a:off x="6236918" y="2019016"/>
              <a:ext cx="5257800" cy="84259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0CE11183-9C06-15A8-6CD3-DF10AE52F8B0}"/>
                </a:ext>
              </a:extLst>
            </p:cNvPr>
            <p:cNvSpPr/>
            <p:nvPr/>
          </p:nvSpPr>
          <p:spPr>
            <a:xfrm>
              <a:off x="6236918" y="2996988"/>
              <a:ext cx="5257800" cy="842590"/>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Box 22">
            <a:extLst>
              <a:ext uri="{FF2B5EF4-FFF2-40B4-BE49-F238E27FC236}">
                <a16:creationId xmlns:a16="http://schemas.microsoft.com/office/drawing/2014/main" id="{E1B3ACC3-ED69-DB09-CBFD-F7404FDC60F3}"/>
              </a:ext>
            </a:extLst>
          </p:cNvPr>
          <p:cNvSpPr txBox="1"/>
          <p:nvPr/>
        </p:nvSpPr>
        <p:spPr>
          <a:xfrm>
            <a:off x="2408694" y="2035066"/>
            <a:ext cx="8894392" cy="461665"/>
          </a:xfrm>
          <a:prstGeom prst="rect">
            <a:avLst/>
          </a:prstGeom>
          <a:noFill/>
        </p:spPr>
        <p:txBody>
          <a:bodyPr wrap="square" lIns="91440" tIns="45720" rIns="91440" bIns="45720" anchor="t">
            <a:spAutoFit/>
          </a:bodyPr>
          <a:lstStyle/>
          <a:p>
            <a:pPr>
              <a:lnSpc>
                <a:spcPct val="100000"/>
              </a:lnSpc>
            </a:pPr>
            <a:r>
              <a:rPr lang="en-US" sz="2400"/>
              <a:t>Most AHCCCS members are </a:t>
            </a:r>
            <a:r>
              <a:rPr lang="en-US" sz="2400" b="1">
                <a:solidFill>
                  <a:srgbClr val="359993"/>
                </a:solidFill>
              </a:rPr>
              <a:t>NOT impacted</a:t>
            </a:r>
            <a:r>
              <a:rPr lang="en-US" sz="2400"/>
              <a:t>.</a:t>
            </a:r>
          </a:p>
        </p:txBody>
      </p:sp>
      <p:sp>
        <p:nvSpPr>
          <p:cNvPr id="25" name="TextBox 24">
            <a:extLst>
              <a:ext uri="{FF2B5EF4-FFF2-40B4-BE49-F238E27FC236}">
                <a16:creationId xmlns:a16="http://schemas.microsoft.com/office/drawing/2014/main" id="{87C127FC-F6B7-4494-2B2D-074A6CE235B1}"/>
              </a:ext>
            </a:extLst>
          </p:cNvPr>
          <p:cNvSpPr txBox="1"/>
          <p:nvPr/>
        </p:nvSpPr>
        <p:spPr>
          <a:xfrm>
            <a:off x="2409912" y="3196072"/>
            <a:ext cx="8849769" cy="461665"/>
          </a:xfrm>
          <a:prstGeom prst="rect">
            <a:avLst/>
          </a:prstGeom>
          <a:noFill/>
        </p:spPr>
        <p:txBody>
          <a:bodyPr wrap="square" lIns="91440" tIns="45720" rIns="91440" bIns="45720" anchor="t">
            <a:spAutoFit/>
          </a:bodyPr>
          <a:lstStyle/>
          <a:p>
            <a:r>
              <a:rPr lang="en-US" sz="2400" b="1">
                <a:solidFill>
                  <a:srgbClr val="359993"/>
                </a:solidFill>
              </a:rPr>
              <a:t>AHCCCS will let members know</a:t>
            </a:r>
            <a:r>
              <a:rPr lang="en-US" sz="2400"/>
              <a:t> if these changes apply to them.</a:t>
            </a:r>
          </a:p>
        </p:txBody>
      </p:sp>
      <p:sp>
        <p:nvSpPr>
          <p:cNvPr id="26" name="TextBox 25">
            <a:extLst>
              <a:ext uri="{FF2B5EF4-FFF2-40B4-BE49-F238E27FC236}">
                <a16:creationId xmlns:a16="http://schemas.microsoft.com/office/drawing/2014/main" id="{7C5CD493-C674-704D-3482-29E85F524333}"/>
              </a:ext>
            </a:extLst>
          </p:cNvPr>
          <p:cNvSpPr txBox="1"/>
          <p:nvPr/>
        </p:nvSpPr>
        <p:spPr>
          <a:xfrm>
            <a:off x="2409912" y="4210725"/>
            <a:ext cx="8934079" cy="830997"/>
          </a:xfrm>
          <a:prstGeom prst="rect">
            <a:avLst/>
          </a:prstGeom>
          <a:noFill/>
        </p:spPr>
        <p:txBody>
          <a:bodyPr wrap="square" lIns="91440" tIns="45720" rIns="91440" bIns="45720" anchor="ctr">
            <a:spAutoFit/>
          </a:bodyPr>
          <a:lstStyle/>
          <a:p>
            <a:r>
              <a:rPr lang="en-US" sz="2400"/>
              <a:t>Members do not need to do anything until they receive specific instructions from AHCCCS about their own case. </a:t>
            </a:r>
          </a:p>
        </p:txBody>
      </p:sp>
      <p:sp>
        <p:nvSpPr>
          <p:cNvPr id="3" name="Title 5">
            <a:extLst>
              <a:ext uri="{FF2B5EF4-FFF2-40B4-BE49-F238E27FC236}">
                <a16:creationId xmlns:a16="http://schemas.microsoft.com/office/drawing/2014/main" id="{F7F23F81-D6B0-A2AD-3EC1-3CB93ED5775D}"/>
              </a:ext>
            </a:extLst>
          </p:cNvPr>
          <p:cNvSpPr>
            <a:spLocks noGrp="1"/>
          </p:cNvSpPr>
          <p:nvPr>
            <p:ph type="title"/>
          </p:nvPr>
        </p:nvSpPr>
        <p:spPr>
          <a:xfrm>
            <a:off x="838200" y="365125"/>
            <a:ext cx="10515600" cy="1325563"/>
          </a:xfrm>
        </p:spPr>
        <p:txBody>
          <a:bodyPr/>
          <a:lstStyle/>
          <a:p>
            <a:r>
              <a:rPr lang="en-US">
                <a:ea typeface="+mj-lt"/>
                <a:cs typeface="+mj-lt"/>
              </a:rPr>
              <a:t>What Members Should Know</a:t>
            </a:r>
            <a:endParaRPr lang="en-US"/>
          </a:p>
        </p:txBody>
      </p:sp>
      <p:pic>
        <p:nvPicPr>
          <p:cNvPr id="4" name="Graphic 3">
            <a:extLst>
              <a:ext uri="{FF2B5EF4-FFF2-40B4-BE49-F238E27FC236}">
                <a16:creationId xmlns:a16="http://schemas.microsoft.com/office/drawing/2014/main" id="{D9F87099-3519-89DA-A312-136C8DD1FB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7300" y="1804988"/>
            <a:ext cx="914400" cy="914400"/>
          </a:xfrm>
          <a:prstGeom prst="rect">
            <a:avLst/>
          </a:prstGeom>
        </p:spPr>
      </p:pic>
      <p:pic>
        <p:nvPicPr>
          <p:cNvPr id="5" name="Graphic 4">
            <a:extLst>
              <a:ext uri="{FF2B5EF4-FFF2-40B4-BE49-F238E27FC236}">
                <a16:creationId xmlns:a16="http://schemas.microsoft.com/office/drawing/2014/main" id="{F213297A-64E2-388E-2499-1A44A70F49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300" y="2932113"/>
            <a:ext cx="914400" cy="914400"/>
          </a:xfrm>
          <a:prstGeom prst="rect">
            <a:avLst/>
          </a:prstGeom>
        </p:spPr>
      </p:pic>
      <p:pic>
        <p:nvPicPr>
          <p:cNvPr id="7" name="Graphic 6">
            <a:extLst>
              <a:ext uri="{FF2B5EF4-FFF2-40B4-BE49-F238E27FC236}">
                <a16:creationId xmlns:a16="http://schemas.microsoft.com/office/drawing/2014/main" id="{BA4B5B68-68CD-5C45-5FF9-C58C382D84B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57300" y="4170363"/>
            <a:ext cx="914400" cy="914400"/>
          </a:xfrm>
          <a:prstGeom prst="rect">
            <a:avLst/>
          </a:prstGeom>
        </p:spPr>
      </p:pic>
    </p:spTree>
    <p:extLst>
      <p:ext uri="{BB962C8B-B14F-4D97-AF65-F5344CB8AC3E}">
        <p14:creationId xmlns:p14="http://schemas.microsoft.com/office/powerpoint/2010/main" val="401539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480BB-83A5-4512-3D82-8CB9B0A057E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855C28F-1D28-8FD5-CAD4-D2FA2ABB973B}"/>
              </a:ext>
            </a:extLst>
          </p:cNvPr>
          <p:cNvSpPr>
            <a:spLocks noGrp="1"/>
          </p:cNvSpPr>
          <p:nvPr>
            <p:ph type="title"/>
          </p:nvPr>
        </p:nvSpPr>
        <p:spPr/>
        <p:txBody>
          <a:bodyPr/>
          <a:lstStyle/>
          <a:p>
            <a:r>
              <a:rPr lang="en-US"/>
              <a:t>Who Is Impacted</a:t>
            </a:r>
          </a:p>
        </p:txBody>
      </p:sp>
      <p:sp>
        <p:nvSpPr>
          <p:cNvPr id="7" name="Content Placeholder 6">
            <a:extLst>
              <a:ext uri="{FF2B5EF4-FFF2-40B4-BE49-F238E27FC236}">
                <a16:creationId xmlns:a16="http://schemas.microsoft.com/office/drawing/2014/main" id="{3997B01F-4410-C198-CC8A-56250B6F626F}"/>
              </a:ext>
            </a:extLst>
          </p:cNvPr>
          <p:cNvSpPr>
            <a:spLocks noGrp="1"/>
          </p:cNvSpPr>
          <p:nvPr>
            <p:ph idx="1"/>
          </p:nvPr>
        </p:nvSpPr>
        <p:spPr>
          <a:xfrm>
            <a:off x="838200" y="1825625"/>
            <a:ext cx="10515600" cy="930101"/>
          </a:xfrm>
        </p:spPr>
        <p:txBody>
          <a:bodyPr>
            <a:normAutofit lnSpcReduction="10000"/>
          </a:bodyPr>
          <a:lstStyle/>
          <a:p>
            <a:pPr marL="0" indent="0">
              <a:lnSpc>
                <a:spcPct val="100000"/>
              </a:lnSpc>
              <a:buNone/>
            </a:pPr>
            <a:r>
              <a:rPr lang="en-US" b="1"/>
              <a:t>These changes only apply to the adult group. The adult group covers individuals who are: </a:t>
            </a:r>
          </a:p>
        </p:txBody>
      </p:sp>
      <p:sp>
        <p:nvSpPr>
          <p:cNvPr id="12" name="TextBox 11">
            <a:extLst>
              <a:ext uri="{FF2B5EF4-FFF2-40B4-BE49-F238E27FC236}">
                <a16:creationId xmlns:a16="http://schemas.microsoft.com/office/drawing/2014/main" id="{9FA69CA3-3EBD-B2A0-6618-88658C8BEDD4}"/>
              </a:ext>
            </a:extLst>
          </p:cNvPr>
          <p:cNvSpPr txBox="1"/>
          <p:nvPr/>
        </p:nvSpPr>
        <p:spPr>
          <a:xfrm>
            <a:off x="1676400" y="2890663"/>
            <a:ext cx="9359030" cy="2631490"/>
          </a:xfrm>
          <a:prstGeom prst="rect">
            <a:avLst/>
          </a:prstGeom>
          <a:noFill/>
        </p:spPr>
        <p:txBody>
          <a:bodyPr wrap="square">
            <a:spAutoFit/>
          </a:bodyPr>
          <a:lstStyle/>
          <a:p>
            <a:pPr>
              <a:spcAft>
                <a:spcPts val="1800"/>
              </a:spcAft>
            </a:pPr>
            <a:r>
              <a:rPr lang="en-US" sz="2400"/>
              <a:t>Ages 19–64</a:t>
            </a:r>
          </a:p>
          <a:p>
            <a:pPr>
              <a:spcAft>
                <a:spcPts val="1800"/>
              </a:spcAft>
            </a:pPr>
            <a:r>
              <a:rPr lang="en-US" sz="2400"/>
              <a:t>Don’t have Medicare</a:t>
            </a:r>
          </a:p>
          <a:p>
            <a:pPr>
              <a:spcAft>
                <a:spcPts val="1800"/>
              </a:spcAft>
            </a:pPr>
            <a:r>
              <a:rPr lang="en-US" sz="2400"/>
              <a:t>Don’t qualify for other AHCCCS coverage groups (e.g., ALTCS) </a:t>
            </a:r>
          </a:p>
          <a:p>
            <a:pPr>
              <a:spcAft>
                <a:spcPts val="1800"/>
              </a:spcAft>
            </a:pPr>
            <a:r>
              <a:rPr lang="en-US" sz="2400"/>
              <a:t>Have income up to </a:t>
            </a:r>
            <a:r>
              <a:rPr lang="en-US" sz="2400" b="1">
                <a:solidFill>
                  <a:srgbClr val="359993"/>
                </a:solidFill>
              </a:rPr>
              <a:t>$1,769/month </a:t>
            </a:r>
            <a:r>
              <a:rPr lang="en-US" sz="2400"/>
              <a:t>for an individual</a:t>
            </a:r>
            <a:r>
              <a:rPr lang="en-US" sz="2400" b="1">
                <a:solidFill>
                  <a:srgbClr val="359993"/>
                </a:solidFill>
              </a:rPr>
              <a:t> </a:t>
            </a:r>
            <a:r>
              <a:rPr lang="en-US" sz="2400"/>
              <a:t>or </a:t>
            </a:r>
            <a:r>
              <a:rPr lang="en-US" sz="2400" b="1">
                <a:solidFill>
                  <a:srgbClr val="359993"/>
                </a:solidFill>
              </a:rPr>
              <a:t>$3,658/month</a:t>
            </a:r>
            <a:r>
              <a:rPr lang="en-US" sz="2400"/>
              <a:t> for a family of four</a:t>
            </a:r>
          </a:p>
        </p:txBody>
      </p:sp>
      <p:cxnSp>
        <p:nvCxnSpPr>
          <p:cNvPr id="14" name="Straight Connector 13">
            <a:extLst>
              <a:ext uri="{FF2B5EF4-FFF2-40B4-BE49-F238E27FC236}">
                <a16:creationId xmlns:a16="http://schemas.microsoft.com/office/drawing/2014/main" id="{CDE1A5F5-2DA2-1F15-7AC4-40FE731EB6B5}"/>
              </a:ext>
            </a:extLst>
          </p:cNvPr>
          <p:cNvCxnSpPr>
            <a:cxnSpLocks/>
          </p:cNvCxnSpPr>
          <p:nvPr/>
        </p:nvCxnSpPr>
        <p:spPr>
          <a:xfrm>
            <a:off x="1676400" y="3429000"/>
            <a:ext cx="9221244"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9DA1989-3C5B-D328-FD7A-41F5484AF443}"/>
              </a:ext>
            </a:extLst>
          </p:cNvPr>
          <p:cNvCxnSpPr>
            <a:cxnSpLocks/>
          </p:cNvCxnSpPr>
          <p:nvPr/>
        </p:nvCxnSpPr>
        <p:spPr>
          <a:xfrm>
            <a:off x="1676400" y="4017724"/>
            <a:ext cx="9196192"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3842B1D-88DB-9F13-1DDF-E7885615556A}"/>
              </a:ext>
            </a:extLst>
          </p:cNvPr>
          <p:cNvCxnSpPr>
            <a:cxnSpLocks/>
          </p:cNvCxnSpPr>
          <p:nvPr/>
        </p:nvCxnSpPr>
        <p:spPr>
          <a:xfrm>
            <a:off x="1676400" y="4618973"/>
            <a:ext cx="9171140"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8" name="Graphic 17" descr="User with solid fill">
            <a:extLst>
              <a:ext uri="{FF2B5EF4-FFF2-40B4-BE49-F238E27FC236}">
                <a16:creationId xmlns:a16="http://schemas.microsoft.com/office/drawing/2014/main" id="{6132999F-6268-37CE-1AEE-681B49B5EF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7464" y="2890663"/>
            <a:ext cx="497649" cy="497649"/>
          </a:xfrm>
          <a:prstGeom prst="rect">
            <a:avLst/>
          </a:prstGeom>
        </p:spPr>
      </p:pic>
      <p:pic>
        <p:nvPicPr>
          <p:cNvPr id="33" name="Graphic 32" descr="Badge Cross with solid fill">
            <a:extLst>
              <a:ext uri="{FF2B5EF4-FFF2-40B4-BE49-F238E27FC236}">
                <a16:creationId xmlns:a16="http://schemas.microsoft.com/office/drawing/2014/main" id="{2D6DDB77-269C-42F4-759D-42A4B440166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7464" y="3520074"/>
            <a:ext cx="497650" cy="497650"/>
          </a:xfrm>
          <a:prstGeom prst="rect">
            <a:avLst/>
          </a:prstGeom>
        </p:spPr>
      </p:pic>
      <p:pic>
        <p:nvPicPr>
          <p:cNvPr id="35" name="Graphic 34" descr="No sign with solid fill">
            <a:extLst>
              <a:ext uri="{FF2B5EF4-FFF2-40B4-BE49-F238E27FC236}">
                <a16:creationId xmlns:a16="http://schemas.microsoft.com/office/drawing/2014/main" id="{4E8C35F4-7FAD-5692-60E8-540F75CD7D0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7464" y="4102275"/>
            <a:ext cx="497650" cy="497650"/>
          </a:xfrm>
          <a:prstGeom prst="rect">
            <a:avLst/>
          </a:prstGeom>
        </p:spPr>
      </p:pic>
      <p:pic>
        <p:nvPicPr>
          <p:cNvPr id="37" name="Graphic 36" descr="Calculator with solid fill">
            <a:extLst>
              <a:ext uri="{FF2B5EF4-FFF2-40B4-BE49-F238E27FC236}">
                <a16:creationId xmlns:a16="http://schemas.microsoft.com/office/drawing/2014/main" id="{4781C5BA-0A1E-2D83-5900-701467E954B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7688" y="4747106"/>
            <a:ext cx="457200" cy="457200"/>
          </a:xfrm>
          <a:prstGeom prst="rect">
            <a:avLst/>
          </a:prstGeom>
        </p:spPr>
      </p:pic>
    </p:spTree>
    <p:extLst>
      <p:ext uri="{BB962C8B-B14F-4D97-AF65-F5344CB8AC3E}">
        <p14:creationId xmlns:p14="http://schemas.microsoft.com/office/powerpoint/2010/main" val="3333646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1AB45-F974-C5E2-FE5B-45AA12A60AB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4D34278-3FF1-FC2D-FC68-2FC37EC5F699}"/>
              </a:ext>
            </a:extLst>
          </p:cNvPr>
          <p:cNvSpPr>
            <a:spLocks noGrp="1"/>
          </p:cNvSpPr>
          <p:nvPr>
            <p:ph type="title"/>
          </p:nvPr>
        </p:nvSpPr>
        <p:spPr/>
        <p:txBody>
          <a:bodyPr/>
          <a:lstStyle/>
          <a:p>
            <a:r>
              <a:rPr lang="en-US"/>
              <a:t>How Members Can Meet Work Requirements</a:t>
            </a:r>
          </a:p>
        </p:txBody>
      </p:sp>
      <p:sp>
        <p:nvSpPr>
          <p:cNvPr id="4" name="Rounded Rectangle 3">
            <a:extLst>
              <a:ext uri="{FF2B5EF4-FFF2-40B4-BE49-F238E27FC236}">
                <a16:creationId xmlns:a16="http://schemas.microsoft.com/office/drawing/2014/main" id="{82480C6C-F8F7-ABD2-9FDA-175F521E1F3C}"/>
              </a:ext>
            </a:extLst>
          </p:cNvPr>
          <p:cNvSpPr/>
          <p:nvPr/>
        </p:nvSpPr>
        <p:spPr>
          <a:xfrm>
            <a:off x="838200" y="1690688"/>
            <a:ext cx="1325563" cy="1325563"/>
          </a:xfrm>
          <a:prstGeom prst="roundRect">
            <a:avLst>
              <a:gd name="adj" fmla="val 3988"/>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EE340019-2C2A-BA08-88D1-F4CDC7F70AE7}"/>
              </a:ext>
            </a:extLst>
          </p:cNvPr>
          <p:cNvSpPr/>
          <p:nvPr/>
        </p:nvSpPr>
        <p:spPr>
          <a:xfrm>
            <a:off x="838200" y="3124205"/>
            <a:ext cx="1325563" cy="1325563"/>
          </a:xfrm>
          <a:prstGeom prst="roundRect">
            <a:avLst>
              <a:gd name="adj" fmla="val 3988"/>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E26F0620-33A9-AEF6-9EA9-E0765D993CBC}"/>
              </a:ext>
            </a:extLst>
          </p:cNvPr>
          <p:cNvSpPr/>
          <p:nvPr/>
        </p:nvSpPr>
        <p:spPr>
          <a:xfrm>
            <a:off x="838200" y="4557723"/>
            <a:ext cx="1325563" cy="1325563"/>
          </a:xfrm>
          <a:prstGeom prst="roundRect">
            <a:avLst>
              <a:gd name="adj" fmla="val 3988"/>
            </a:avLst>
          </a:prstGeom>
          <a:solidFill>
            <a:srgbClr val="359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CB8D5CB-0376-D207-BA3D-494D0FC44551}"/>
              </a:ext>
            </a:extLst>
          </p:cNvPr>
          <p:cNvSpPr txBox="1"/>
          <p:nvPr/>
        </p:nvSpPr>
        <p:spPr>
          <a:xfrm>
            <a:off x="993677" y="1798642"/>
            <a:ext cx="1014608" cy="461665"/>
          </a:xfrm>
          <a:prstGeom prst="rect">
            <a:avLst/>
          </a:prstGeom>
          <a:noFill/>
        </p:spPr>
        <p:txBody>
          <a:bodyPr wrap="square" rtlCol="0">
            <a:spAutoFit/>
          </a:bodyPr>
          <a:lstStyle/>
          <a:p>
            <a:r>
              <a:rPr lang="en-US" sz="2400" b="1">
                <a:solidFill>
                  <a:schemeClr val="bg1"/>
                </a:solidFill>
                <a:latin typeface="Aptos Black" panose="020B0004020202020204" pitchFamily="34" charset="0"/>
              </a:rPr>
              <a:t>A</a:t>
            </a:r>
          </a:p>
        </p:txBody>
      </p:sp>
      <p:sp>
        <p:nvSpPr>
          <p:cNvPr id="10" name="TextBox 9">
            <a:extLst>
              <a:ext uri="{FF2B5EF4-FFF2-40B4-BE49-F238E27FC236}">
                <a16:creationId xmlns:a16="http://schemas.microsoft.com/office/drawing/2014/main" id="{7F8BD1D2-6823-C702-D882-38EEEE9574C3}"/>
              </a:ext>
            </a:extLst>
          </p:cNvPr>
          <p:cNvSpPr txBox="1"/>
          <p:nvPr/>
        </p:nvSpPr>
        <p:spPr>
          <a:xfrm>
            <a:off x="993677" y="3239135"/>
            <a:ext cx="1014608" cy="461665"/>
          </a:xfrm>
          <a:prstGeom prst="rect">
            <a:avLst/>
          </a:prstGeom>
          <a:noFill/>
        </p:spPr>
        <p:txBody>
          <a:bodyPr wrap="square" rtlCol="0">
            <a:spAutoFit/>
          </a:bodyPr>
          <a:lstStyle/>
          <a:p>
            <a:r>
              <a:rPr lang="en-US" sz="2400" b="1">
                <a:solidFill>
                  <a:schemeClr val="bg1"/>
                </a:solidFill>
                <a:latin typeface="Aptos Black" panose="020B0004020202020204" pitchFamily="34" charset="0"/>
              </a:rPr>
              <a:t>B</a:t>
            </a:r>
          </a:p>
        </p:txBody>
      </p:sp>
      <p:sp>
        <p:nvSpPr>
          <p:cNvPr id="11" name="TextBox 10">
            <a:extLst>
              <a:ext uri="{FF2B5EF4-FFF2-40B4-BE49-F238E27FC236}">
                <a16:creationId xmlns:a16="http://schemas.microsoft.com/office/drawing/2014/main" id="{2327D207-142D-F1B2-978F-1F00BD8FE493}"/>
              </a:ext>
            </a:extLst>
          </p:cNvPr>
          <p:cNvSpPr txBox="1"/>
          <p:nvPr/>
        </p:nvSpPr>
        <p:spPr>
          <a:xfrm>
            <a:off x="993677" y="4704680"/>
            <a:ext cx="1014608" cy="461665"/>
          </a:xfrm>
          <a:prstGeom prst="rect">
            <a:avLst/>
          </a:prstGeom>
          <a:noFill/>
        </p:spPr>
        <p:txBody>
          <a:bodyPr wrap="square" rtlCol="0">
            <a:spAutoFit/>
          </a:bodyPr>
          <a:lstStyle/>
          <a:p>
            <a:r>
              <a:rPr lang="en-US" sz="2400" b="1">
                <a:solidFill>
                  <a:schemeClr val="bg1"/>
                </a:solidFill>
                <a:latin typeface="Aptos Black" panose="020B0004020202020204" pitchFamily="34" charset="0"/>
              </a:rPr>
              <a:t>C</a:t>
            </a:r>
          </a:p>
        </p:txBody>
      </p:sp>
      <p:pic>
        <p:nvPicPr>
          <p:cNvPr id="13" name="Graphic 12" descr="Money with solid fill">
            <a:extLst>
              <a:ext uri="{FF2B5EF4-FFF2-40B4-BE49-F238E27FC236}">
                <a16:creationId xmlns:a16="http://schemas.microsoft.com/office/drawing/2014/main" id="{BD2E9E6D-8E3E-44D9-BC1E-DCA0A1E353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347" y="2029474"/>
            <a:ext cx="813267" cy="813267"/>
          </a:xfrm>
          <a:prstGeom prst="rect">
            <a:avLst/>
          </a:prstGeom>
        </p:spPr>
      </p:pic>
      <p:pic>
        <p:nvPicPr>
          <p:cNvPr id="14" name="Graphic 13" descr="Money with solid fill">
            <a:extLst>
              <a:ext uri="{FF2B5EF4-FFF2-40B4-BE49-F238E27FC236}">
                <a16:creationId xmlns:a16="http://schemas.microsoft.com/office/drawing/2014/main" id="{C1DD640D-D9CC-14C4-1A2F-9243B614CA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3402" y="5045268"/>
            <a:ext cx="550887" cy="550887"/>
          </a:xfrm>
          <a:prstGeom prst="rect">
            <a:avLst/>
          </a:prstGeom>
        </p:spPr>
      </p:pic>
      <p:pic>
        <p:nvPicPr>
          <p:cNvPr id="16" name="Graphic 15" descr="Clock with solid fill">
            <a:extLst>
              <a:ext uri="{FF2B5EF4-FFF2-40B4-BE49-F238E27FC236}">
                <a16:creationId xmlns:a16="http://schemas.microsoft.com/office/drawing/2014/main" id="{CE1B5746-FFB4-0BA2-5F41-D6C12C4B47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6411" y="3503796"/>
            <a:ext cx="813729" cy="813729"/>
          </a:xfrm>
          <a:prstGeom prst="rect">
            <a:avLst/>
          </a:prstGeom>
        </p:spPr>
      </p:pic>
      <p:pic>
        <p:nvPicPr>
          <p:cNvPr id="17" name="Graphic 16" descr="Clock with solid fill">
            <a:extLst>
              <a:ext uri="{FF2B5EF4-FFF2-40B4-BE49-F238E27FC236}">
                <a16:creationId xmlns:a16="http://schemas.microsoft.com/office/drawing/2014/main" id="{600C4C09-9DA4-D7C2-47BB-07B11C116C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6084" y="5162023"/>
            <a:ext cx="463000" cy="463000"/>
          </a:xfrm>
          <a:prstGeom prst="rect">
            <a:avLst/>
          </a:prstGeom>
        </p:spPr>
      </p:pic>
      <p:sp>
        <p:nvSpPr>
          <p:cNvPr id="19" name="TextBox 18">
            <a:extLst>
              <a:ext uri="{FF2B5EF4-FFF2-40B4-BE49-F238E27FC236}">
                <a16:creationId xmlns:a16="http://schemas.microsoft.com/office/drawing/2014/main" id="{59C854A2-18D7-E254-5045-549A78C0307A}"/>
              </a:ext>
            </a:extLst>
          </p:cNvPr>
          <p:cNvSpPr txBox="1"/>
          <p:nvPr/>
        </p:nvSpPr>
        <p:spPr>
          <a:xfrm>
            <a:off x="2407846" y="2154490"/>
            <a:ext cx="8677743" cy="430887"/>
          </a:xfrm>
          <a:prstGeom prst="rect">
            <a:avLst/>
          </a:prstGeom>
          <a:noFill/>
        </p:spPr>
        <p:txBody>
          <a:bodyPr wrap="square">
            <a:spAutoFit/>
          </a:bodyPr>
          <a:lstStyle/>
          <a:p>
            <a:pPr lvl="0" fontAlgn="base"/>
            <a:r>
              <a:rPr lang="en-US" sz="2200"/>
              <a:t>Have an income of at least </a:t>
            </a:r>
            <a:r>
              <a:rPr lang="en-US" sz="2200" b="1">
                <a:solidFill>
                  <a:srgbClr val="359993"/>
                </a:solidFill>
              </a:rPr>
              <a:t>$580/month</a:t>
            </a:r>
            <a:endParaRPr lang="en-US" sz="2200"/>
          </a:p>
        </p:txBody>
      </p:sp>
      <p:sp>
        <p:nvSpPr>
          <p:cNvPr id="21" name="TextBox 20">
            <a:extLst>
              <a:ext uri="{FF2B5EF4-FFF2-40B4-BE49-F238E27FC236}">
                <a16:creationId xmlns:a16="http://schemas.microsoft.com/office/drawing/2014/main" id="{35ECA774-9636-E6AF-4672-58FC215AF127}"/>
              </a:ext>
            </a:extLst>
          </p:cNvPr>
          <p:cNvSpPr txBox="1"/>
          <p:nvPr/>
        </p:nvSpPr>
        <p:spPr>
          <a:xfrm>
            <a:off x="2407846" y="3239135"/>
            <a:ext cx="8833220" cy="1107996"/>
          </a:xfrm>
          <a:prstGeom prst="rect">
            <a:avLst/>
          </a:prstGeom>
          <a:noFill/>
        </p:spPr>
        <p:txBody>
          <a:bodyPr wrap="square">
            <a:spAutoFit/>
          </a:bodyPr>
          <a:lstStyle/>
          <a:p>
            <a:pPr fontAlgn="base"/>
            <a:r>
              <a:rPr lang="en-US" sz="2200"/>
              <a:t>Complete </a:t>
            </a:r>
            <a:r>
              <a:rPr lang="en-US" sz="2200" b="1">
                <a:solidFill>
                  <a:srgbClr val="359993"/>
                </a:solidFill>
              </a:rPr>
              <a:t>80 hours/month of any of the following qualifying activities per month, or a combination of them: </a:t>
            </a:r>
            <a:r>
              <a:rPr lang="en-US" sz="2200">
                <a:latin typeface="Aptos Light" panose="020B0004020202020204" pitchFamily="34" charset="0"/>
              </a:rPr>
              <a:t>Working (paid or unpaid), going to school, job training or work program, community service or volunteering</a:t>
            </a:r>
          </a:p>
        </p:txBody>
      </p:sp>
      <p:sp>
        <p:nvSpPr>
          <p:cNvPr id="22" name="TextBox 21">
            <a:extLst>
              <a:ext uri="{FF2B5EF4-FFF2-40B4-BE49-F238E27FC236}">
                <a16:creationId xmlns:a16="http://schemas.microsoft.com/office/drawing/2014/main" id="{A07C4197-8863-F6D6-1155-2173E616D744}"/>
              </a:ext>
            </a:extLst>
          </p:cNvPr>
          <p:cNvSpPr txBox="1"/>
          <p:nvPr/>
        </p:nvSpPr>
        <p:spPr>
          <a:xfrm>
            <a:off x="2407846" y="4826714"/>
            <a:ext cx="6698576" cy="769441"/>
          </a:xfrm>
          <a:prstGeom prst="rect">
            <a:avLst/>
          </a:prstGeom>
          <a:noFill/>
        </p:spPr>
        <p:txBody>
          <a:bodyPr wrap="square">
            <a:spAutoFit/>
          </a:bodyPr>
          <a:lstStyle/>
          <a:p>
            <a:pPr lvl="0" fontAlgn="base">
              <a:lnSpc>
                <a:spcPct val="100000"/>
              </a:lnSpc>
            </a:pPr>
            <a:r>
              <a:rPr lang="en-US" sz="2200"/>
              <a:t>A combination of </a:t>
            </a:r>
            <a:r>
              <a:rPr lang="en-US" sz="2200" b="1">
                <a:solidFill>
                  <a:srgbClr val="359993"/>
                </a:solidFill>
              </a:rPr>
              <a:t>both</a:t>
            </a:r>
            <a:r>
              <a:rPr lang="en-US" sz="2200"/>
              <a:t> (some income and some hours of qualifying activities) </a:t>
            </a:r>
          </a:p>
        </p:txBody>
      </p:sp>
    </p:spTree>
    <p:extLst>
      <p:ext uri="{BB962C8B-B14F-4D97-AF65-F5344CB8AC3E}">
        <p14:creationId xmlns:p14="http://schemas.microsoft.com/office/powerpoint/2010/main" val="3124045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605D4D15-5B22-60ED-2EA1-91A9FB4D41DF}"/>
              </a:ext>
            </a:extLst>
          </p:cNvPr>
          <p:cNvSpPr/>
          <p:nvPr/>
        </p:nvSpPr>
        <p:spPr>
          <a:xfrm>
            <a:off x="742950" y="5401806"/>
            <a:ext cx="7524228" cy="708338"/>
          </a:xfrm>
          <a:prstGeom prst="roundRect">
            <a:avLst>
              <a:gd name="adj" fmla="val 50000"/>
            </a:avLst>
          </a:prstGeom>
          <a:solidFill>
            <a:schemeClr val="accent3">
              <a:lumMod val="20000"/>
              <a:lumOff val="80000"/>
              <a:alpha val="347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29E60C-3E47-9D4F-8D4C-3ED99BCEF6E5}"/>
              </a:ext>
            </a:extLst>
          </p:cNvPr>
          <p:cNvSpPr>
            <a:spLocks noGrp="1"/>
          </p:cNvSpPr>
          <p:nvPr>
            <p:ph type="title"/>
          </p:nvPr>
        </p:nvSpPr>
        <p:spPr/>
        <p:txBody>
          <a:bodyPr/>
          <a:lstStyle/>
          <a:p>
            <a:r>
              <a:rPr lang="en-US"/>
              <a:t>What Income Counts?</a:t>
            </a:r>
          </a:p>
        </p:txBody>
      </p:sp>
      <p:sp>
        <p:nvSpPr>
          <p:cNvPr id="3" name="Content Placeholder 2">
            <a:extLst>
              <a:ext uri="{FF2B5EF4-FFF2-40B4-BE49-F238E27FC236}">
                <a16:creationId xmlns:a16="http://schemas.microsoft.com/office/drawing/2014/main" id="{55D29791-C440-42DD-4AA2-8ADC0E9304C3}"/>
              </a:ext>
            </a:extLst>
          </p:cNvPr>
          <p:cNvSpPr>
            <a:spLocks noGrp="1"/>
          </p:cNvSpPr>
          <p:nvPr>
            <p:ph idx="1"/>
          </p:nvPr>
        </p:nvSpPr>
        <p:spPr>
          <a:xfrm>
            <a:off x="742950" y="1616075"/>
            <a:ext cx="10515600" cy="3376651"/>
          </a:xfrm>
        </p:spPr>
        <p:txBody>
          <a:bodyPr vert="horz" lIns="91440" tIns="45720" rIns="91440" bIns="45720" rtlCol="0" anchor="t">
            <a:normAutofit/>
          </a:bodyPr>
          <a:lstStyle/>
          <a:p>
            <a:pPr marL="0" indent="0">
              <a:spcAft>
                <a:spcPts val="1200"/>
              </a:spcAft>
              <a:buNone/>
            </a:pPr>
            <a:r>
              <a:rPr lang="en-US"/>
              <a:t>The following are examples of income that count towards the </a:t>
            </a:r>
            <a:r>
              <a:rPr lang="en-US" b="1">
                <a:solidFill>
                  <a:srgbClr val="359993"/>
                </a:solidFill>
              </a:rPr>
              <a:t>$580 monthly income</a:t>
            </a:r>
            <a:r>
              <a:rPr lang="en-US"/>
              <a:t>: </a:t>
            </a:r>
          </a:p>
          <a:p>
            <a:pPr marL="409575" lvl="1" indent="-347663">
              <a:buClr>
                <a:srgbClr val="94C180"/>
              </a:buClr>
              <a:buSzPct val="70000"/>
              <a:buFont typeface="Wingdings" pitchFamily="2" charset="2"/>
              <a:buChar char="ü"/>
            </a:pPr>
            <a:r>
              <a:rPr lang="en-US">
                <a:latin typeface="Aptos Light" panose="020B0004020202020204" pitchFamily="34" charset="0"/>
              </a:rPr>
              <a:t>Income from a job</a:t>
            </a:r>
          </a:p>
          <a:p>
            <a:pPr marL="409575" lvl="1" indent="-347663">
              <a:buClr>
                <a:srgbClr val="94C180"/>
              </a:buClr>
              <a:buSzPct val="70000"/>
              <a:buFont typeface="Wingdings" pitchFamily="2" charset="2"/>
              <a:buChar char="ü"/>
            </a:pPr>
            <a:r>
              <a:rPr lang="en-US">
                <a:latin typeface="Aptos Light" panose="020B0004020202020204" pitchFamily="34" charset="0"/>
              </a:rPr>
              <a:t>Gig work income </a:t>
            </a:r>
          </a:p>
          <a:p>
            <a:pPr marL="409575" lvl="1" indent="-347663">
              <a:buClr>
                <a:srgbClr val="94C180"/>
              </a:buClr>
              <a:buSzPct val="70000"/>
              <a:buFont typeface="Wingdings" pitchFamily="2" charset="2"/>
              <a:buChar char="ü"/>
            </a:pPr>
            <a:r>
              <a:rPr lang="en-US">
                <a:latin typeface="Aptos Light" panose="020B0004020202020204" pitchFamily="34" charset="0"/>
              </a:rPr>
              <a:t>Self-employment income </a:t>
            </a:r>
          </a:p>
          <a:p>
            <a:pPr marL="409575" lvl="1" indent="-347663">
              <a:buClr>
                <a:srgbClr val="94C180"/>
              </a:buClr>
              <a:buSzPct val="70000"/>
              <a:buFont typeface="Wingdings" pitchFamily="2" charset="2"/>
              <a:buChar char="ü"/>
            </a:pPr>
            <a:r>
              <a:rPr lang="en-US">
                <a:latin typeface="Aptos Light" panose="020B0004020202020204" pitchFamily="34" charset="0"/>
              </a:rPr>
              <a:t>Tips  </a:t>
            </a:r>
          </a:p>
          <a:p>
            <a:pPr marL="409575" lvl="1" indent="-347663">
              <a:buClr>
                <a:srgbClr val="94C180"/>
              </a:buClr>
              <a:buSzPct val="70000"/>
              <a:buFont typeface="Wingdings" pitchFamily="2" charset="2"/>
              <a:buChar char="ü"/>
            </a:pPr>
            <a:r>
              <a:rPr lang="en-US">
                <a:latin typeface="Aptos Light" panose="020B0004020202020204" pitchFamily="34" charset="0"/>
              </a:rPr>
              <a:t>Unemployment compensation</a:t>
            </a:r>
          </a:p>
          <a:p>
            <a:pPr marL="409575" lvl="1" indent="-347663">
              <a:buClr>
                <a:srgbClr val="94C180"/>
              </a:buClr>
              <a:buSzPct val="70000"/>
              <a:buFont typeface="Wingdings" pitchFamily="2" charset="2"/>
              <a:buChar char="ü"/>
            </a:pPr>
            <a:r>
              <a:rPr lang="en-US">
                <a:latin typeface="Aptos Light" panose="020B0004020202020204" pitchFamily="34" charset="0"/>
              </a:rPr>
              <a:t>Social Security Income</a:t>
            </a:r>
          </a:p>
          <a:p>
            <a:pPr marL="457200" lvl="1" indent="0">
              <a:buNone/>
            </a:pPr>
            <a:endParaRPr lang="en-US"/>
          </a:p>
        </p:txBody>
      </p:sp>
      <p:sp>
        <p:nvSpPr>
          <p:cNvPr id="5" name="TextBox 4">
            <a:extLst>
              <a:ext uri="{FF2B5EF4-FFF2-40B4-BE49-F238E27FC236}">
                <a16:creationId xmlns:a16="http://schemas.microsoft.com/office/drawing/2014/main" id="{0D55225B-8EF9-0CFA-8747-B0DD0D4CA2EB}"/>
              </a:ext>
            </a:extLst>
          </p:cNvPr>
          <p:cNvSpPr txBox="1"/>
          <p:nvPr/>
        </p:nvSpPr>
        <p:spPr>
          <a:xfrm>
            <a:off x="5773128" y="2503003"/>
            <a:ext cx="4712527" cy="36071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00100" lvl="1" indent="-342900">
              <a:lnSpc>
                <a:spcPct val="90000"/>
              </a:lnSpc>
              <a:spcBef>
                <a:spcPts val="500"/>
              </a:spcBef>
              <a:buClr>
                <a:srgbClr val="94C180"/>
              </a:buClr>
              <a:buSzPct val="70000"/>
              <a:buFont typeface="Wingdings" pitchFamily="2" charset="2"/>
              <a:buChar char="ü"/>
            </a:pPr>
            <a:r>
              <a:rPr lang="en-US" sz="2400">
                <a:latin typeface="Aptos Light" panose="020B0004020202020204" pitchFamily="34" charset="0"/>
              </a:rPr>
              <a:t>Social Security Disability Income (SSDI) </a:t>
            </a:r>
            <a:endParaRPr lang="en-US">
              <a:latin typeface="Aptos Light" panose="020B0004020202020204" pitchFamily="34" charset="0"/>
            </a:endParaRPr>
          </a:p>
          <a:p>
            <a:pPr marL="800100" lvl="1" indent="-342900">
              <a:lnSpc>
                <a:spcPct val="90000"/>
              </a:lnSpc>
              <a:spcBef>
                <a:spcPts val="500"/>
              </a:spcBef>
              <a:buClr>
                <a:srgbClr val="94C180"/>
              </a:buClr>
              <a:buSzPct val="70000"/>
              <a:buFont typeface="Wingdings" pitchFamily="2" charset="2"/>
              <a:buChar char="ü"/>
            </a:pPr>
            <a:r>
              <a:rPr lang="en-US" sz="2400">
                <a:latin typeface="Aptos Light" panose="020B0004020202020204" pitchFamily="34" charset="0"/>
              </a:rPr>
              <a:t>Retirement or pension income </a:t>
            </a:r>
          </a:p>
          <a:p>
            <a:pPr marL="800100" lvl="1" indent="-342900">
              <a:lnSpc>
                <a:spcPct val="90000"/>
              </a:lnSpc>
              <a:spcBef>
                <a:spcPts val="500"/>
              </a:spcBef>
              <a:buClr>
                <a:srgbClr val="94C180"/>
              </a:buClr>
              <a:buSzPct val="70000"/>
              <a:buFont typeface="Wingdings" pitchFamily="2" charset="2"/>
              <a:buChar char="ü"/>
            </a:pPr>
            <a:r>
              <a:rPr lang="en-US" sz="2400">
                <a:latin typeface="Aptos Light" panose="020B0004020202020204" pitchFamily="34" charset="0"/>
              </a:rPr>
              <a:t>Capital gains </a:t>
            </a:r>
          </a:p>
          <a:p>
            <a:pPr marL="800100" lvl="1" indent="-342900">
              <a:lnSpc>
                <a:spcPct val="90000"/>
              </a:lnSpc>
              <a:spcBef>
                <a:spcPts val="500"/>
              </a:spcBef>
              <a:buClr>
                <a:srgbClr val="94C180"/>
              </a:buClr>
              <a:buSzPct val="70000"/>
              <a:buFont typeface="Wingdings" pitchFamily="2" charset="2"/>
              <a:buChar char="ü"/>
            </a:pPr>
            <a:r>
              <a:rPr lang="en-US" sz="2400">
                <a:latin typeface="Aptos Light" panose="020B0004020202020204" pitchFamily="34" charset="0"/>
              </a:rPr>
              <a:t>Investment income </a:t>
            </a:r>
          </a:p>
          <a:p>
            <a:pPr marL="800100" lvl="1" indent="-342900">
              <a:lnSpc>
                <a:spcPct val="90000"/>
              </a:lnSpc>
              <a:spcBef>
                <a:spcPts val="500"/>
              </a:spcBef>
              <a:buClr>
                <a:srgbClr val="94C180"/>
              </a:buClr>
              <a:buSzPct val="70000"/>
              <a:buFont typeface="Wingdings" pitchFamily="2" charset="2"/>
              <a:buChar char="ü"/>
            </a:pPr>
            <a:r>
              <a:rPr lang="en-US" sz="2400">
                <a:latin typeface="Aptos Light" panose="020B0004020202020204" pitchFamily="34" charset="0"/>
              </a:rPr>
              <a:t>Rental and royalty income</a:t>
            </a:r>
            <a:endParaRPr lang="en-US">
              <a:latin typeface="Aptos Light" panose="020B0004020202020204" pitchFamily="34" charset="0"/>
            </a:endParaRPr>
          </a:p>
          <a:p>
            <a:pPr lvl="1" algn="l">
              <a:lnSpc>
                <a:spcPct val="90000"/>
              </a:lnSpc>
              <a:spcBef>
                <a:spcPts val="500"/>
              </a:spcBef>
            </a:pPr>
            <a:endParaRPr lang="en-US"/>
          </a:p>
          <a:p>
            <a:pPr marL="1257300" lvl="2" indent="-342900">
              <a:lnSpc>
                <a:spcPct val="90000"/>
              </a:lnSpc>
              <a:spcBef>
                <a:spcPts val="500"/>
              </a:spcBef>
              <a:buFont typeface="Arial"/>
              <a:buChar char="•"/>
            </a:pPr>
            <a:endParaRPr lang="en-US" sz="2000"/>
          </a:p>
          <a:p>
            <a:pPr marL="285750" indent="-285750">
              <a:buFont typeface="Wingdings"/>
              <a:buChar char="v"/>
            </a:pPr>
            <a:endParaRPr lang="en-US"/>
          </a:p>
        </p:txBody>
      </p:sp>
      <p:sp>
        <p:nvSpPr>
          <p:cNvPr id="8" name="TextBox 7">
            <a:extLst>
              <a:ext uri="{FF2B5EF4-FFF2-40B4-BE49-F238E27FC236}">
                <a16:creationId xmlns:a16="http://schemas.microsoft.com/office/drawing/2014/main" id="{51F513D1-C784-51A3-0CEF-2D82CC5AD26A}"/>
              </a:ext>
            </a:extLst>
          </p:cNvPr>
          <p:cNvSpPr txBox="1"/>
          <p:nvPr/>
        </p:nvSpPr>
        <p:spPr>
          <a:xfrm>
            <a:off x="934074" y="5525142"/>
            <a:ext cx="7195317" cy="400110"/>
          </a:xfrm>
          <a:prstGeom prst="rect">
            <a:avLst/>
          </a:prstGeom>
          <a:noFill/>
        </p:spPr>
        <p:txBody>
          <a:bodyPr wrap="square">
            <a:spAutoFit/>
          </a:bodyPr>
          <a:lstStyle/>
          <a:p>
            <a:pPr marL="0" indent="0" algn="ctr">
              <a:buNone/>
            </a:pPr>
            <a:r>
              <a:rPr lang="en-US" sz="2000">
                <a:latin typeface="Aptos Light" panose="020B0004020202020204" pitchFamily="34" charset="0"/>
              </a:rPr>
              <a:t>For a complete list, please see </a:t>
            </a:r>
            <a:r>
              <a:rPr lang="en-US" sz="2000" u="sng">
                <a:latin typeface="Aptos Light" panose="020B0004020202020204" pitchFamily="34" charset="0"/>
                <a:hlinkClick r:id="rId2"/>
              </a:rPr>
              <a:t>AHCCCS’ Eligibility Policy Manual</a:t>
            </a:r>
            <a:endParaRPr lang="en-US" sz="2000">
              <a:latin typeface="Aptos Light" panose="020B0004020202020204" pitchFamily="34" charset="0"/>
            </a:endParaRPr>
          </a:p>
        </p:txBody>
      </p:sp>
      <p:cxnSp>
        <p:nvCxnSpPr>
          <p:cNvPr id="10" name="Straight Connector 9">
            <a:extLst>
              <a:ext uri="{FF2B5EF4-FFF2-40B4-BE49-F238E27FC236}">
                <a16:creationId xmlns:a16="http://schemas.microsoft.com/office/drawing/2014/main" id="{02CE15F2-79AC-6700-31A3-8D27FC421B77}"/>
              </a:ext>
            </a:extLst>
          </p:cNvPr>
          <p:cNvCxnSpPr/>
          <p:nvPr/>
        </p:nvCxnSpPr>
        <p:spPr>
          <a:xfrm>
            <a:off x="6001532" y="2497841"/>
            <a:ext cx="0" cy="263783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5050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471BA-5393-B5E9-ED9A-F27BBE0A5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4D641-1CF0-DC1B-4EFE-457261A8F0DE}"/>
              </a:ext>
            </a:extLst>
          </p:cNvPr>
          <p:cNvSpPr>
            <a:spLocks noGrp="1"/>
          </p:cNvSpPr>
          <p:nvPr>
            <p:ph type="title"/>
          </p:nvPr>
        </p:nvSpPr>
        <p:spPr/>
        <p:txBody>
          <a:bodyPr/>
          <a:lstStyle/>
          <a:p>
            <a:r>
              <a:rPr lang="en-US"/>
              <a:t>Whose Income Counts? </a:t>
            </a:r>
          </a:p>
        </p:txBody>
      </p:sp>
      <p:sp>
        <p:nvSpPr>
          <p:cNvPr id="9" name="Content Placeholder 2">
            <a:extLst>
              <a:ext uri="{FF2B5EF4-FFF2-40B4-BE49-F238E27FC236}">
                <a16:creationId xmlns:a16="http://schemas.microsoft.com/office/drawing/2014/main" id="{802BB552-B5DC-97A4-0085-B11054FA30F6}"/>
              </a:ext>
            </a:extLst>
          </p:cNvPr>
          <p:cNvSpPr>
            <a:spLocks noGrp="1"/>
          </p:cNvSpPr>
          <p:nvPr>
            <p:ph idx="1"/>
          </p:nvPr>
        </p:nvSpPr>
        <p:spPr>
          <a:xfrm>
            <a:off x="838199" y="1690688"/>
            <a:ext cx="4797991" cy="4351338"/>
          </a:xfrm>
        </p:spPr>
        <p:txBody>
          <a:bodyPr vert="horz" lIns="91440" tIns="45720" rIns="91440" bIns="45720" rtlCol="0" anchor="t">
            <a:normAutofit/>
          </a:bodyPr>
          <a:lstStyle/>
          <a:p>
            <a:pPr marL="0" indent="0">
              <a:buNone/>
            </a:pPr>
            <a:r>
              <a:rPr lang="en-US" sz="2400"/>
              <a:t>AHCCCS will follow federal guidelines for </a:t>
            </a:r>
            <a:r>
              <a:rPr lang="en-US" sz="2400" b="1">
                <a:solidFill>
                  <a:srgbClr val="359993"/>
                </a:solidFill>
              </a:rPr>
              <a:t>Modified Adjusted Gross Income (MAGI)</a:t>
            </a:r>
            <a:r>
              <a:rPr lang="en-US" sz="2400"/>
              <a:t>.</a:t>
            </a:r>
            <a:r>
              <a:rPr lang="en-US" sz="2400" b="1"/>
              <a:t> </a:t>
            </a:r>
          </a:p>
          <a:p>
            <a:pPr>
              <a:buClr>
                <a:srgbClr val="CB6C20"/>
              </a:buClr>
              <a:buFont typeface="Courier New" panose="02070309020205020404" pitchFamily="49" charset="0"/>
              <a:buChar char="o"/>
            </a:pPr>
            <a:r>
              <a:rPr lang="en-US" sz="2000">
                <a:latin typeface="Aptos Light"/>
              </a:rPr>
              <a:t>The </a:t>
            </a:r>
            <a:r>
              <a:rPr lang="en-US" sz="2000" b="1">
                <a:latin typeface="Aptos Light"/>
              </a:rPr>
              <a:t>counted income </a:t>
            </a:r>
            <a:r>
              <a:rPr lang="en-US" sz="2000">
                <a:latin typeface="Aptos Light"/>
              </a:rPr>
              <a:t>of the MAGI household is used to determine if an individual meets the $580 income for work requirements. </a:t>
            </a:r>
          </a:p>
          <a:p>
            <a:pPr>
              <a:buClr>
                <a:srgbClr val="CB6C20"/>
              </a:buClr>
              <a:buFont typeface="Courier New" panose="02070309020205020404" pitchFamily="49" charset="0"/>
              <a:buChar char="o"/>
            </a:pPr>
            <a:r>
              <a:rPr lang="en-US" sz="2000">
                <a:latin typeface="Aptos Light"/>
              </a:rPr>
              <a:t>Therefore, if two individuals subject to work requirements are in the same MAGI household, then their </a:t>
            </a:r>
            <a:r>
              <a:rPr lang="en-US" sz="2000" b="1">
                <a:latin typeface="Aptos Light"/>
              </a:rPr>
              <a:t>total household income</a:t>
            </a:r>
            <a:r>
              <a:rPr lang="en-US" sz="2000">
                <a:latin typeface="Aptos Light"/>
              </a:rPr>
              <a:t> will be used to determine compliance with the requirements.</a:t>
            </a:r>
          </a:p>
        </p:txBody>
      </p:sp>
      <p:sp>
        <p:nvSpPr>
          <p:cNvPr id="11" name="Rounded Rectangle 10">
            <a:extLst>
              <a:ext uri="{FF2B5EF4-FFF2-40B4-BE49-F238E27FC236}">
                <a16:creationId xmlns:a16="http://schemas.microsoft.com/office/drawing/2014/main" id="{F714C64C-9FD8-6D87-C2DA-2BA2B8B8C22B}"/>
              </a:ext>
            </a:extLst>
          </p:cNvPr>
          <p:cNvSpPr/>
          <p:nvPr/>
        </p:nvSpPr>
        <p:spPr>
          <a:xfrm>
            <a:off x="6096000" y="1690688"/>
            <a:ext cx="5257800" cy="3670126"/>
          </a:xfrm>
          <a:prstGeom prst="roundRect">
            <a:avLst>
              <a:gd name="adj" fmla="val 1066"/>
            </a:avLst>
          </a:prstGeom>
          <a:solidFill>
            <a:srgbClr val="359993">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2">
            <a:extLst>
              <a:ext uri="{FF2B5EF4-FFF2-40B4-BE49-F238E27FC236}">
                <a16:creationId xmlns:a16="http://schemas.microsoft.com/office/drawing/2014/main" id="{751F756E-6BEB-50B5-4DE3-052DDCDCFE63}"/>
              </a:ext>
            </a:extLst>
          </p:cNvPr>
          <p:cNvSpPr txBox="1">
            <a:spLocks/>
          </p:cNvSpPr>
          <p:nvPr/>
        </p:nvSpPr>
        <p:spPr>
          <a:xfrm>
            <a:off x="6463430" y="2022302"/>
            <a:ext cx="4710308" cy="32758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359993"/>
                </a:solidFill>
                <a:latin typeface="Aptos Black" panose="020B0004020202020204" pitchFamily="34" charset="0"/>
              </a:rPr>
              <a:t>EXAMPLE: </a:t>
            </a:r>
          </a:p>
          <a:p>
            <a:pPr marL="11113" indent="0">
              <a:buNone/>
            </a:pPr>
            <a:r>
              <a:rPr lang="en-US" sz="1900"/>
              <a:t>Dan and Jessica are married and are both part of the adult group. </a:t>
            </a:r>
          </a:p>
          <a:p>
            <a:pPr marL="11113" indent="0">
              <a:buNone/>
            </a:pPr>
            <a:r>
              <a:rPr lang="en-US" sz="1900"/>
              <a:t>Dan has an income of $350 a month, and Jessica has an income of $450 a month. </a:t>
            </a:r>
          </a:p>
          <a:p>
            <a:pPr marL="11113" indent="0">
              <a:buNone/>
            </a:pPr>
            <a:r>
              <a:rPr lang="en-US" sz="1900"/>
              <a:t>Together they have an income of $800 a month. </a:t>
            </a:r>
          </a:p>
          <a:p>
            <a:pPr marL="11113" indent="0" algn="ctr">
              <a:buNone/>
            </a:pPr>
            <a:r>
              <a:rPr lang="en-US" sz="1900" b="1"/>
              <a:t>$800 &gt; $580 = </a:t>
            </a:r>
            <a:r>
              <a:rPr lang="en-US" sz="1900" b="1" i="1"/>
              <a:t>both</a:t>
            </a:r>
            <a:r>
              <a:rPr lang="en-US" sz="1900" b="1"/>
              <a:t> meet </a:t>
            </a:r>
            <a:br>
              <a:rPr lang="en-US" sz="1900" b="1"/>
            </a:br>
            <a:r>
              <a:rPr lang="en-US" sz="1900" b="1"/>
              <a:t>work requirements! </a:t>
            </a:r>
          </a:p>
        </p:txBody>
      </p:sp>
      <p:sp>
        <p:nvSpPr>
          <p:cNvPr id="14" name="Rounded Rectangle 13">
            <a:extLst>
              <a:ext uri="{FF2B5EF4-FFF2-40B4-BE49-F238E27FC236}">
                <a16:creationId xmlns:a16="http://schemas.microsoft.com/office/drawing/2014/main" id="{FB878C0F-A8B2-7A51-A6A2-98C2654B20F8}"/>
              </a:ext>
            </a:extLst>
          </p:cNvPr>
          <p:cNvSpPr/>
          <p:nvPr/>
        </p:nvSpPr>
        <p:spPr>
          <a:xfrm>
            <a:off x="7290148" y="4371584"/>
            <a:ext cx="3056351" cy="651353"/>
          </a:xfrm>
          <a:prstGeom prst="roundRect">
            <a:avLst>
              <a:gd name="adj" fmla="val 50000"/>
            </a:avLst>
          </a:prstGeom>
          <a:noFill/>
          <a:ln>
            <a:solidFill>
              <a:srgbClr val="3599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2207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9C28A-154D-37CB-9324-CBA5ADD68756}"/>
              </a:ext>
            </a:extLst>
          </p:cNvPr>
          <p:cNvSpPr>
            <a:spLocks noGrp="1"/>
          </p:cNvSpPr>
          <p:nvPr>
            <p:ph type="title"/>
          </p:nvPr>
        </p:nvSpPr>
        <p:spPr/>
        <p:txBody>
          <a:bodyPr/>
          <a:lstStyle/>
          <a:p>
            <a:r>
              <a:rPr lang="en-US"/>
              <a:t>Qualifying Activities: Work and School (1 of 2)</a:t>
            </a:r>
          </a:p>
        </p:txBody>
      </p:sp>
      <p:sp>
        <p:nvSpPr>
          <p:cNvPr id="3" name="Content Placeholder 2">
            <a:extLst>
              <a:ext uri="{FF2B5EF4-FFF2-40B4-BE49-F238E27FC236}">
                <a16:creationId xmlns:a16="http://schemas.microsoft.com/office/drawing/2014/main" id="{7D0BF21A-8159-E2CD-DD74-DF6E74FCE8DC}"/>
              </a:ext>
            </a:extLst>
          </p:cNvPr>
          <p:cNvSpPr>
            <a:spLocks noGrp="1"/>
          </p:cNvSpPr>
          <p:nvPr>
            <p:ph sz="half" idx="1"/>
          </p:nvPr>
        </p:nvSpPr>
        <p:spPr>
          <a:xfrm>
            <a:off x="5645063" y="1690688"/>
            <a:ext cx="5257800" cy="4351338"/>
          </a:xfrm>
        </p:spPr>
        <p:txBody>
          <a:bodyPr vert="horz" lIns="91440" tIns="45720" rIns="91440" bIns="45720" rtlCol="0" anchor="t">
            <a:normAutofit/>
          </a:bodyPr>
          <a:lstStyle/>
          <a:p>
            <a:pPr marL="0" indent="0">
              <a:buNone/>
            </a:pPr>
            <a:r>
              <a:rPr lang="en-US" sz="2400" b="1">
                <a:ea typeface="+mn-lt"/>
                <a:cs typeface="+mn-lt"/>
              </a:rPr>
              <a:t> Half-time or full-time educational programs include: </a:t>
            </a:r>
          </a:p>
          <a:p>
            <a:pPr lvl="1"/>
            <a:endParaRPr lang="en-US"/>
          </a:p>
          <a:p>
            <a:endParaRPr lang="en-US" sz="2400"/>
          </a:p>
        </p:txBody>
      </p:sp>
      <p:sp>
        <p:nvSpPr>
          <p:cNvPr id="4" name="Content Placeholder 3">
            <a:extLst>
              <a:ext uri="{FF2B5EF4-FFF2-40B4-BE49-F238E27FC236}">
                <a16:creationId xmlns:a16="http://schemas.microsoft.com/office/drawing/2014/main" id="{1FCE8615-DF97-44C4-ECB1-6D0A1C6FB0AF}"/>
              </a:ext>
            </a:extLst>
          </p:cNvPr>
          <p:cNvSpPr>
            <a:spLocks noGrp="1"/>
          </p:cNvSpPr>
          <p:nvPr>
            <p:ph sz="half" idx="2"/>
          </p:nvPr>
        </p:nvSpPr>
        <p:spPr>
          <a:xfrm>
            <a:off x="963459" y="1806575"/>
            <a:ext cx="3570962" cy="4351338"/>
          </a:xfrm>
        </p:spPr>
        <p:txBody>
          <a:bodyPr vert="horz" lIns="91440" tIns="45720" rIns="91440" bIns="45720" rtlCol="0" anchor="t">
            <a:normAutofit/>
          </a:bodyPr>
          <a:lstStyle/>
          <a:p>
            <a:pPr marL="0" indent="0">
              <a:buNone/>
            </a:pPr>
            <a:r>
              <a:rPr lang="en-US" sz="2400" b="1"/>
              <a:t>  Work includes:</a:t>
            </a:r>
          </a:p>
          <a:p>
            <a:pPr marL="0" indent="0">
              <a:buNone/>
            </a:pPr>
            <a:endParaRPr lang="en-US" sz="2400"/>
          </a:p>
        </p:txBody>
      </p:sp>
      <p:sp>
        <p:nvSpPr>
          <p:cNvPr id="6" name="TextBox 5">
            <a:extLst>
              <a:ext uri="{FF2B5EF4-FFF2-40B4-BE49-F238E27FC236}">
                <a16:creationId xmlns:a16="http://schemas.microsoft.com/office/drawing/2014/main" id="{DAF1B2E9-5EB1-80AA-023B-70EBE519BF30}"/>
              </a:ext>
            </a:extLst>
          </p:cNvPr>
          <p:cNvSpPr txBox="1"/>
          <p:nvPr/>
        </p:nvSpPr>
        <p:spPr>
          <a:xfrm>
            <a:off x="963459" y="2763704"/>
            <a:ext cx="3846534" cy="1938992"/>
          </a:xfrm>
          <a:prstGeom prst="rect">
            <a:avLst/>
          </a:prstGeom>
          <a:noFill/>
        </p:spPr>
        <p:txBody>
          <a:bodyPr wrap="square">
            <a:spAutoFit/>
          </a:bodyPr>
          <a:lstStyle/>
          <a:p>
            <a:pPr marL="285750" indent="-285750">
              <a:buClr>
                <a:srgbClr val="94C080"/>
              </a:buClr>
              <a:buSzPct val="70000"/>
              <a:buFont typeface="Wingdings" pitchFamily="2" charset="2"/>
              <a:buChar char="ü"/>
            </a:pPr>
            <a:r>
              <a:rPr lang="en-US" sz="2000">
                <a:latin typeface="Aptos Light" panose="020B0004020202020204" pitchFamily="34" charset="0"/>
              </a:rPr>
              <a:t>Employment, including gig work</a:t>
            </a:r>
          </a:p>
          <a:p>
            <a:pPr marL="285750" indent="-285750">
              <a:buClr>
                <a:srgbClr val="94C080"/>
              </a:buClr>
              <a:buSzPct val="70000"/>
              <a:buFont typeface="Wingdings" pitchFamily="2" charset="2"/>
              <a:buChar char="ü"/>
            </a:pPr>
            <a:r>
              <a:rPr lang="en-US" sz="2000">
                <a:latin typeface="Aptos Light" panose="020B0004020202020204" pitchFamily="34" charset="0"/>
              </a:rPr>
              <a:t>Self-employment</a:t>
            </a:r>
          </a:p>
          <a:p>
            <a:pPr marL="285750" indent="-285750">
              <a:buClr>
                <a:srgbClr val="94C080"/>
              </a:buClr>
              <a:buSzPct val="70000"/>
              <a:buFont typeface="Wingdings" pitchFamily="2" charset="2"/>
              <a:buChar char="ü"/>
            </a:pPr>
            <a:r>
              <a:rPr lang="en-US" sz="2000">
                <a:latin typeface="Aptos Light" panose="020B0004020202020204" pitchFamily="34" charset="0"/>
              </a:rPr>
              <a:t>Independent contractor work </a:t>
            </a:r>
          </a:p>
          <a:p>
            <a:pPr marL="285750" indent="-285750">
              <a:buClr>
                <a:srgbClr val="94C080"/>
              </a:buClr>
              <a:buSzPct val="70000"/>
              <a:buFont typeface="Wingdings" pitchFamily="2" charset="2"/>
              <a:buChar char="ü"/>
            </a:pPr>
            <a:r>
              <a:rPr lang="en-US" sz="2000">
                <a:latin typeface="Aptos Light" panose="020B0004020202020204" pitchFamily="34" charset="0"/>
              </a:rPr>
              <a:t>Unpaid work, such as unpaid internships or working in exchange for goods or services</a:t>
            </a:r>
          </a:p>
        </p:txBody>
      </p:sp>
      <p:sp>
        <p:nvSpPr>
          <p:cNvPr id="7" name="TextBox 6">
            <a:extLst>
              <a:ext uri="{FF2B5EF4-FFF2-40B4-BE49-F238E27FC236}">
                <a16:creationId xmlns:a16="http://schemas.microsoft.com/office/drawing/2014/main" id="{9E7008AF-87C3-C3D3-AED6-03B2400675DA}"/>
              </a:ext>
            </a:extLst>
          </p:cNvPr>
          <p:cNvSpPr txBox="1"/>
          <p:nvPr/>
        </p:nvSpPr>
        <p:spPr>
          <a:xfrm>
            <a:off x="5773453" y="2763704"/>
            <a:ext cx="5129409" cy="2246769"/>
          </a:xfrm>
          <a:prstGeom prst="rect">
            <a:avLst/>
          </a:prstGeom>
          <a:noFill/>
        </p:spPr>
        <p:txBody>
          <a:bodyPr wrap="square">
            <a:spAutoFit/>
          </a:bodyPr>
          <a:lstStyle/>
          <a:p>
            <a:pPr marL="285750" indent="-285750">
              <a:buClr>
                <a:srgbClr val="359993"/>
              </a:buClr>
              <a:buSzPct val="70000"/>
              <a:buFont typeface="Wingdings" pitchFamily="2" charset="2"/>
              <a:buChar char="ü"/>
            </a:pPr>
            <a:r>
              <a:rPr lang="en-US" sz="2000">
                <a:latin typeface="Aptos Light" panose="020B0004020202020204" pitchFamily="34" charset="0"/>
                <a:ea typeface="+mn-lt"/>
                <a:cs typeface="+mn-lt"/>
              </a:rPr>
              <a:t>Institution of higher education (college or university) </a:t>
            </a:r>
          </a:p>
          <a:p>
            <a:pPr marL="285750" indent="-285750">
              <a:buClr>
                <a:srgbClr val="359993"/>
              </a:buClr>
              <a:buSzPct val="70000"/>
              <a:buFont typeface="Wingdings" pitchFamily="2" charset="2"/>
              <a:buChar char="ü"/>
            </a:pPr>
            <a:r>
              <a:rPr lang="en-US" sz="2000">
                <a:latin typeface="Aptos Light" panose="020B0004020202020204" pitchFamily="34" charset="0"/>
                <a:ea typeface="+mn-lt"/>
                <a:cs typeface="+mn-lt"/>
              </a:rPr>
              <a:t>Program of career and technical education </a:t>
            </a:r>
          </a:p>
          <a:p>
            <a:pPr marL="285750" indent="-285750">
              <a:buClr>
                <a:srgbClr val="359993"/>
              </a:buClr>
              <a:buSzPct val="70000"/>
              <a:buFont typeface="Wingdings" pitchFamily="2" charset="2"/>
              <a:buChar char="ü"/>
            </a:pPr>
            <a:r>
              <a:rPr lang="en-US" sz="2000">
                <a:latin typeface="Aptos Light" panose="020B0004020202020204" pitchFamily="34" charset="0"/>
                <a:ea typeface="+mn-lt"/>
                <a:cs typeface="+mn-lt"/>
              </a:rPr>
              <a:t>High school</a:t>
            </a:r>
          </a:p>
          <a:p>
            <a:pPr marL="285750" indent="-285750">
              <a:buClr>
                <a:srgbClr val="359993"/>
              </a:buClr>
              <a:buSzPct val="70000"/>
              <a:buFont typeface="Wingdings" pitchFamily="2" charset="2"/>
              <a:buChar char="ü"/>
            </a:pPr>
            <a:r>
              <a:rPr lang="en-US" sz="2000">
                <a:latin typeface="Aptos Light" panose="020B0004020202020204" pitchFamily="34" charset="0"/>
                <a:ea typeface="+mn-lt"/>
                <a:cs typeface="+mn-lt"/>
              </a:rPr>
              <a:t>State approved program of study leading to a certificate of high school equivalence (e.g., GED)</a:t>
            </a:r>
            <a:endParaRPr lang="en-US" sz="2000"/>
          </a:p>
        </p:txBody>
      </p:sp>
      <p:cxnSp>
        <p:nvCxnSpPr>
          <p:cNvPr id="9" name="Straight Connector 8">
            <a:extLst>
              <a:ext uri="{FF2B5EF4-FFF2-40B4-BE49-F238E27FC236}">
                <a16:creationId xmlns:a16="http://schemas.microsoft.com/office/drawing/2014/main" id="{C9EF4E8D-4AA0-D245-A23B-D4EDCFD9F7E3}"/>
              </a:ext>
            </a:extLst>
          </p:cNvPr>
          <p:cNvCxnSpPr/>
          <p:nvPr/>
        </p:nvCxnSpPr>
        <p:spPr>
          <a:xfrm>
            <a:off x="1064711" y="2642992"/>
            <a:ext cx="4171167"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0" name="Straight Connector 9">
            <a:extLst>
              <a:ext uri="{FF2B5EF4-FFF2-40B4-BE49-F238E27FC236}">
                <a16:creationId xmlns:a16="http://schemas.microsoft.com/office/drawing/2014/main" id="{EF1526AD-34D1-835C-8380-7ACF8A312BF5}"/>
              </a:ext>
            </a:extLst>
          </p:cNvPr>
          <p:cNvCxnSpPr>
            <a:cxnSpLocks/>
          </p:cNvCxnSpPr>
          <p:nvPr/>
        </p:nvCxnSpPr>
        <p:spPr>
          <a:xfrm>
            <a:off x="5724395" y="2642992"/>
            <a:ext cx="5010410" cy="0"/>
          </a:xfrm>
          <a:prstGeom prst="line">
            <a:avLst/>
          </a:prstGeom>
          <a:ln>
            <a:solidFill>
              <a:srgbClr val="359993"/>
            </a:solidFill>
          </a:ln>
        </p:spPr>
        <p:style>
          <a:lnRef idx="1">
            <a:schemeClr val="accent6"/>
          </a:lnRef>
          <a:fillRef idx="0">
            <a:schemeClr val="accent6"/>
          </a:fillRef>
          <a:effectRef idx="0">
            <a:schemeClr val="accent6"/>
          </a:effectRef>
          <a:fontRef idx="minor">
            <a:schemeClr val="tx1"/>
          </a:fontRef>
        </p:style>
      </p:cxnSp>
      <p:pic>
        <p:nvPicPr>
          <p:cNvPr id="14" name="Graphic 13" descr="Briefcase with solid fill">
            <a:extLst>
              <a:ext uri="{FF2B5EF4-FFF2-40B4-BE49-F238E27FC236}">
                <a16:creationId xmlns:a16="http://schemas.microsoft.com/office/drawing/2014/main" id="{5055280F-22B0-5975-9A52-1ED75B1AFA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354" y="1710978"/>
            <a:ext cx="457199" cy="457199"/>
          </a:xfrm>
          <a:prstGeom prst="rect">
            <a:avLst/>
          </a:prstGeom>
        </p:spPr>
      </p:pic>
      <p:pic>
        <p:nvPicPr>
          <p:cNvPr id="18" name="Graphic 17" descr="Books with solid fill">
            <a:extLst>
              <a:ext uri="{FF2B5EF4-FFF2-40B4-BE49-F238E27FC236}">
                <a16:creationId xmlns:a16="http://schemas.microsoft.com/office/drawing/2014/main" id="{6B2C7021-4CCB-1EE3-37D2-6C187A046C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61712" y="1693942"/>
            <a:ext cx="425823" cy="425823"/>
          </a:xfrm>
          <a:prstGeom prst="rect">
            <a:avLst/>
          </a:prstGeom>
        </p:spPr>
      </p:pic>
    </p:spTree>
    <p:extLst>
      <p:ext uri="{BB962C8B-B14F-4D97-AF65-F5344CB8AC3E}">
        <p14:creationId xmlns:p14="http://schemas.microsoft.com/office/powerpoint/2010/main" val="169036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0C396-66AC-02F2-35BA-14FE1A2C4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74397-B7C2-A639-9068-BFBBABF75064}"/>
              </a:ext>
            </a:extLst>
          </p:cNvPr>
          <p:cNvSpPr>
            <a:spLocks noGrp="1"/>
          </p:cNvSpPr>
          <p:nvPr>
            <p:ph type="title"/>
          </p:nvPr>
        </p:nvSpPr>
        <p:spPr/>
        <p:txBody>
          <a:bodyPr>
            <a:normAutofit/>
          </a:bodyPr>
          <a:lstStyle/>
          <a:p>
            <a:r>
              <a:rPr lang="en-US"/>
              <a:t>Qualifying Activities: Volunteering and Job Training (2 of 2)</a:t>
            </a:r>
          </a:p>
        </p:txBody>
      </p:sp>
      <p:sp>
        <p:nvSpPr>
          <p:cNvPr id="3" name="Content Placeholder 2">
            <a:extLst>
              <a:ext uri="{FF2B5EF4-FFF2-40B4-BE49-F238E27FC236}">
                <a16:creationId xmlns:a16="http://schemas.microsoft.com/office/drawing/2014/main" id="{13175BB8-9EB3-E21E-7D7C-01832327A172}"/>
              </a:ext>
            </a:extLst>
          </p:cNvPr>
          <p:cNvSpPr>
            <a:spLocks noGrp="1"/>
          </p:cNvSpPr>
          <p:nvPr>
            <p:ph sz="half" idx="1"/>
          </p:nvPr>
        </p:nvSpPr>
        <p:spPr>
          <a:xfrm>
            <a:off x="838200" y="1825625"/>
            <a:ext cx="4471793" cy="779789"/>
          </a:xfrm>
        </p:spPr>
        <p:txBody>
          <a:bodyPr vert="horz" lIns="91440" tIns="45720" rIns="91440" bIns="45720" rtlCol="0" anchor="t">
            <a:normAutofit/>
          </a:bodyPr>
          <a:lstStyle/>
          <a:p>
            <a:pPr marL="0" indent="0">
              <a:buNone/>
            </a:pPr>
            <a:r>
              <a:rPr lang="en-US" sz="2400" b="1">
                <a:ea typeface="+mn-lt"/>
                <a:cs typeface="+mn-lt"/>
              </a:rPr>
              <a:t>       </a:t>
            </a:r>
            <a:r>
              <a:rPr lang="en-US" sz="2400" b="1">
                <a:solidFill>
                  <a:srgbClr val="359993"/>
                </a:solidFill>
                <a:ea typeface="+mn-lt"/>
                <a:cs typeface="+mn-lt"/>
              </a:rPr>
              <a:t>Volunteering must meet all of the following criteria*:</a:t>
            </a:r>
          </a:p>
        </p:txBody>
      </p:sp>
      <p:sp>
        <p:nvSpPr>
          <p:cNvPr id="4" name="Content Placeholder 3">
            <a:extLst>
              <a:ext uri="{FF2B5EF4-FFF2-40B4-BE49-F238E27FC236}">
                <a16:creationId xmlns:a16="http://schemas.microsoft.com/office/drawing/2014/main" id="{50541696-9FF5-D8AD-540C-208A4488CAF7}"/>
              </a:ext>
            </a:extLst>
          </p:cNvPr>
          <p:cNvSpPr>
            <a:spLocks noGrp="1"/>
          </p:cNvSpPr>
          <p:nvPr>
            <p:ph sz="half" idx="2"/>
          </p:nvPr>
        </p:nvSpPr>
        <p:spPr>
          <a:xfrm>
            <a:off x="5987441" y="1825625"/>
            <a:ext cx="5366359" cy="779789"/>
          </a:xfrm>
        </p:spPr>
        <p:txBody>
          <a:bodyPr vert="horz" lIns="91440" tIns="45720" rIns="91440" bIns="45720" rtlCol="0" anchor="t">
            <a:normAutofit/>
          </a:bodyPr>
          <a:lstStyle/>
          <a:p>
            <a:pPr marL="0" indent="0">
              <a:buNone/>
            </a:pPr>
            <a:r>
              <a:rPr lang="en-US" sz="2400" b="1">
                <a:ea typeface="+mn-lt"/>
                <a:cs typeface="+mn-lt"/>
              </a:rPr>
              <a:t>       </a:t>
            </a:r>
            <a:r>
              <a:rPr lang="en-US" sz="2400" b="1">
                <a:solidFill>
                  <a:srgbClr val="359993"/>
                </a:solidFill>
                <a:ea typeface="+mn-lt"/>
                <a:cs typeface="+mn-lt"/>
              </a:rPr>
              <a:t>Approved job training programs include:</a:t>
            </a:r>
            <a:endParaRPr lang="en-US" sz="2400" b="1">
              <a:solidFill>
                <a:srgbClr val="359993"/>
              </a:solidFill>
            </a:endParaRPr>
          </a:p>
        </p:txBody>
      </p:sp>
      <p:sp>
        <p:nvSpPr>
          <p:cNvPr id="5" name="TextBox 4">
            <a:extLst>
              <a:ext uri="{FF2B5EF4-FFF2-40B4-BE49-F238E27FC236}">
                <a16:creationId xmlns:a16="http://schemas.microsoft.com/office/drawing/2014/main" id="{F8B4C27A-AFC3-9F42-3DD4-338164B5DBE0}"/>
              </a:ext>
            </a:extLst>
          </p:cNvPr>
          <p:cNvSpPr txBox="1"/>
          <p:nvPr/>
        </p:nvSpPr>
        <p:spPr>
          <a:xfrm>
            <a:off x="698763" y="2763704"/>
            <a:ext cx="5013105" cy="2554545"/>
          </a:xfrm>
          <a:prstGeom prst="rect">
            <a:avLst/>
          </a:prstGeom>
          <a:noFill/>
        </p:spPr>
        <p:txBody>
          <a:bodyPr wrap="square">
            <a:spAutoFit/>
          </a:bodyPr>
          <a:lstStyle/>
          <a:p>
            <a:pPr marL="285750" indent="-285750">
              <a:buClr>
                <a:schemeClr val="accent5"/>
              </a:buClr>
              <a:buSzPct val="70000"/>
              <a:buFont typeface="Wingdings" pitchFamily="2" charset="2"/>
              <a:buChar char="ü"/>
            </a:pPr>
            <a:r>
              <a:rPr lang="en-US" sz="2000">
                <a:latin typeface="Aptos Light" panose="020B0004020202020204" pitchFamily="34" charset="0"/>
              </a:rPr>
              <a:t>Unpaid work, including court ordered community service done for the direct benefit of the community;  </a:t>
            </a:r>
          </a:p>
          <a:p>
            <a:pPr marL="285750" indent="-285750">
              <a:buClr>
                <a:schemeClr val="accent5"/>
              </a:buClr>
              <a:buSzPct val="70000"/>
              <a:buFont typeface="Wingdings" pitchFamily="2" charset="2"/>
              <a:buChar char="ü"/>
            </a:pPr>
            <a:r>
              <a:rPr lang="en-US" sz="2000">
                <a:latin typeface="Aptos Light" panose="020B0004020202020204" pitchFamily="34" charset="0"/>
              </a:rPr>
              <a:t>A structured program operated by a public agency or nonprofit organization; and </a:t>
            </a:r>
          </a:p>
          <a:p>
            <a:pPr marL="285750" indent="-285750">
              <a:buClr>
                <a:schemeClr val="accent5"/>
              </a:buClr>
              <a:buSzPct val="70000"/>
              <a:buFont typeface="Wingdings" pitchFamily="2" charset="2"/>
              <a:buChar char="ü"/>
            </a:pPr>
            <a:r>
              <a:rPr lang="en-US" sz="2000">
                <a:latin typeface="Aptos Light" panose="020B0004020202020204" pitchFamily="34" charset="0"/>
              </a:rPr>
              <a:t>The type of activity, dates completed, and hours are tracked with a designated contact who can verify volunteer hours.</a:t>
            </a:r>
          </a:p>
        </p:txBody>
      </p:sp>
      <p:sp>
        <p:nvSpPr>
          <p:cNvPr id="6" name="TextBox 5">
            <a:extLst>
              <a:ext uri="{FF2B5EF4-FFF2-40B4-BE49-F238E27FC236}">
                <a16:creationId xmlns:a16="http://schemas.microsoft.com/office/drawing/2014/main" id="{B7F27E68-AD07-0ADC-2D30-EFBBC8CCD6D9}"/>
              </a:ext>
            </a:extLst>
          </p:cNvPr>
          <p:cNvSpPr txBox="1"/>
          <p:nvPr/>
        </p:nvSpPr>
        <p:spPr>
          <a:xfrm>
            <a:off x="5987442" y="2763704"/>
            <a:ext cx="5178467" cy="1015663"/>
          </a:xfrm>
          <a:prstGeom prst="rect">
            <a:avLst/>
          </a:prstGeom>
          <a:noFill/>
        </p:spPr>
        <p:txBody>
          <a:bodyPr wrap="square" lIns="91440" tIns="45720" rIns="91440" bIns="45720" anchor="t">
            <a:spAutoFit/>
          </a:bodyPr>
          <a:lstStyle/>
          <a:p>
            <a:pPr marL="347345" lvl="1" indent="-336550">
              <a:buClr>
                <a:srgbClr val="CB6C20"/>
              </a:buClr>
              <a:buSzPct val="70000"/>
              <a:buFont typeface="Wingdings" pitchFamily="2" charset="2"/>
              <a:buChar char="ü"/>
            </a:pPr>
            <a:r>
              <a:rPr lang="en-US" sz="2000">
                <a:latin typeface="Aptos Light"/>
                <a:ea typeface="+mn-lt"/>
                <a:cs typeface="+mn-lt"/>
              </a:rPr>
              <a:t>ARIZONA@WORK</a:t>
            </a:r>
            <a:endParaRPr lang="en-US">
              <a:latin typeface="Aptos Light"/>
            </a:endParaRPr>
          </a:p>
          <a:p>
            <a:pPr marL="347345" lvl="1" indent="-336550">
              <a:buClr>
                <a:srgbClr val="CB6C20"/>
              </a:buClr>
              <a:buSzPct val="70000"/>
              <a:buFont typeface="Wingdings" pitchFamily="2" charset="2"/>
              <a:buChar char="ü"/>
            </a:pPr>
            <a:r>
              <a:rPr lang="en-US" sz="2000">
                <a:latin typeface="Aptos Light"/>
                <a:ea typeface="+mn-lt"/>
                <a:cs typeface="+mn-lt"/>
              </a:rPr>
              <a:t>SNAP Employment and Training (SNAP E&amp;T)</a:t>
            </a:r>
          </a:p>
          <a:p>
            <a:pPr marL="347345" lvl="1" indent="-336550">
              <a:buClr>
                <a:srgbClr val="CB6C20"/>
              </a:buClr>
              <a:buSzPct val="70000"/>
              <a:buFont typeface="Wingdings" pitchFamily="2" charset="2"/>
              <a:buChar char="ü"/>
            </a:pPr>
            <a:r>
              <a:rPr lang="en-US" sz="2000">
                <a:latin typeface="Aptos Light"/>
                <a:ea typeface="+mn-lt"/>
                <a:cs typeface="+mn-lt"/>
              </a:rPr>
              <a:t>Veteran employment and training programs</a:t>
            </a:r>
          </a:p>
        </p:txBody>
      </p:sp>
      <p:cxnSp>
        <p:nvCxnSpPr>
          <p:cNvPr id="7" name="Straight Connector 6">
            <a:extLst>
              <a:ext uri="{FF2B5EF4-FFF2-40B4-BE49-F238E27FC236}">
                <a16:creationId xmlns:a16="http://schemas.microsoft.com/office/drawing/2014/main" id="{9D903994-74E5-D116-2401-93572DA53B60}"/>
              </a:ext>
            </a:extLst>
          </p:cNvPr>
          <p:cNvCxnSpPr>
            <a:cxnSpLocks/>
          </p:cNvCxnSpPr>
          <p:nvPr/>
        </p:nvCxnSpPr>
        <p:spPr>
          <a:xfrm>
            <a:off x="838200" y="2705622"/>
            <a:ext cx="4334006" cy="0"/>
          </a:xfrm>
          <a:prstGeom prst="line">
            <a:avLst/>
          </a:prstGeom>
          <a:ln>
            <a:solidFill>
              <a:schemeClr val="accent5"/>
            </a:solidFill>
          </a:ln>
        </p:spPr>
        <p:style>
          <a:lnRef idx="1">
            <a:schemeClr val="accent6"/>
          </a:lnRef>
          <a:fillRef idx="0">
            <a:schemeClr val="accent6"/>
          </a:fillRef>
          <a:effectRef idx="0">
            <a:schemeClr val="accent6"/>
          </a:effectRef>
          <a:fontRef idx="minor">
            <a:schemeClr val="tx1"/>
          </a:fontRef>
        </p:style>
      </p:cxnSp>
      <p:cxnSp>
        <p:nvCxnSpPr>
          <p:cNvPr id="8" name="Straight Connector 7">
            <a:extLst>
              <a:ext uri="{FF2B5EF4-FFF2-40B4-BE49-F238E27FC236}">
                <a16:creationId xmlns:a16="http://schemas.microsoft.com/office/drawing/2014/main" id="{6A7D894A-0748-6103-AA12-0B9F46C3FBB1}"/>
              </a:ext>
            </a:extLst>
          </p:cNvPr>
          <p:cNvCxnSpPr>
            <a:cxnSpLocks/>
          </p:cNvCxnSpPr>
          <p:nvPr/>
        </p:nvCxnSpPr>
        <p:spPr>
          <a:xfrm>
            <a:off x="5987442" y="2705622"/>
            <a:ext cx="5010410" cy="0"/>
          </a:xfrm>
          <a:prstGeom prst="line">
            <a:avLst/>
          </a:prstGeom>
          <a:ln>
            <a:solidFill>
              <a:srgbClr val="CB6C20"/>
            </a:solidFill>
          </a:ln>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F785B14B-A0DB-9F28-3B8F-6053BC639403}"/>
              </a:ext>
            </a:extLst>
          </p:cNvPr>
          <p:cNvSpPr txBox="1"/>
          <p:nvPr/>
        </p:nvSpPr>
        <p:spPr>
          <a:xfrm>
            <a:off x="698763" y="5660895"/>
            <a:ext cx="5013105" cy="443711"/>
          </a:xfrm>
          <a:prstGeom prst="rect">
            <a:avLst/>
          </a:prstGeom>
          <a:solidFill>
            <a:schemeClr val="accent5">
              <a:lumMod val="20000"/>
              <a:lumOff val="80000"/>
            </a:schemeClr>
          </a:solidFill>
        </p:spPr>
        <p:txBody>
          <a:bodyPr wrap="square">
            <a:spAutoFit/>
          </a:bodyPr>
          <a:lstStyle/>
          <a:p>
            <a:pPr marL="0" indent="0">
              <a:lnSpc>
                <a:spcPct val="80000"/>
              </a:lnSpc>
              <a:buNone/>
            </a:pPr>
            <a:r>
              <a:rPr lang="en-US" sz="1400" i="1">
                <a:latin typeface="Aptos Light" panose="020B0004020202020204" pitchFamily="34" charset="0"/>
                <a:ea typeface="+mn-lt"/>
                <a:cs typeface="+mn-lt"/>
              </a:rPr>
              <a:t>*Note: Partisan activities involving campaigning or volunteering for a political candidate or committee do not qualify. </a:t>
            </a:r>
          </a:p>
        </p:txBody>
      </p:sp>
      <p:pic>
        <p:nvPicPr>
          <p:cNvPr id="13" name="Graphic 12" descr="Open hand with solid fill">
            <a:extLst>
              <a:ext uri="{FF2B5EF4-FFF2-40B4-BE49-F238E27FC236}">
                <a16:creationId xmlns:a16="http://schemas.microsoft.com/office/drawing/2014/main" id="{2E70DE20-D427-477F-3CB4-9B83079571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8003" y="1808947"/>
            <a:ext cx="480552" cy="480552"/>
          </a:xfrm>
          <a:prstGeom prst="rect">
            <a:avLst/>
          </a:prstGeom>
        </p:spPr>
      </p:pic>
      <p:pic>
        <p:nvPicPr>
          <p:cNvPr id="17" name="Graphic 16" descr="Remote learning language with solid fill">
            <a:extLst>
              <a:ext uri="{FF2B5EF4-FFF2-40B4-BE49-F238E27FC236}">
                <a16:creationId xmlns:a16="http://schemas.microsoft.com/office/drawing/2014/main" id="{152C9613-3D56-6102-5ECA-B29DAE8E89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87441" y="1825625"/>
            <a:ext cx="447197" cy="447197"/>
          </a:xfrm>
          <a:prstGeom prst="rect">
            <a:avLst/>
          </a:prstGeom>
        </p:spPr>
      </p:pic>
    </p:spTree>
    <p:extLst>
      <p:ext uri="{BB962C8B-B14F-4D97-AF65-F5344CB8AC3E}">
        <p14:creationId xmlns:p14="http://schemas.microsoft.com/office/powerpoint/2010/main" val="991048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5237D-A23B-646E-085B-5910EF795F98}"/>
              </a:ext>
            </a:extLst>
          </p:cNvPr>
          <p:cNvSpPr>
            <a:spLocks noGrp="1"/>
          </p:cNvSpPr>
          <p:nvPr>
            <p:ph type="title"/>
          </p:nvPr>
        </p:nvSpPr>
        <p:spPr/>
        <p:txBody>
          <a:bodyPr/>
          <a:lstStyle/>
          <a:p>
            <a:r>
              <a:rPr lang="en-US">
                <a:ea typeface="+mj-lt"/>
                <a:cs typeface="+mj-lt"/>
              </a:rPr>
              <a:t>If Your Organization Supervises Volunteers</a:t>
            </a:r>
            <a:endParaRPr lang="en-US"/>
          </a:p>
        </p:txBody>
      </p:sp>
      <p:sp>
        <p:nvSpPr>
          <p:cNvPr id="3" name="Content Placeholder 2">
            <a:extLst>
              <a:ext uri="{FF2B5EF4-FFF2-40B4-BE49-F238E27FC236}">
                <a16:creationId xmlns:a16="http://schemas.microsoft.com/office/drawing/2014/main" id="{3132483B-0111-A387-6AF2-6D1C046D688E}"/>
              </a:ext>
            </a:extLst>
          </p:cNvPr>
          <p:cNvSpPr>
            <a:spLocks noGrp="1"/>
          </p:cNvSpPr>
          <p:nvPr>
            <p:ph sz="half" idx="1"/>
          </p:nvPr>
        </p:nvSpPr>
        <p:spPr>
          <a:xfrm>
            <a:off x="862012" y="1571625"/>
            <a:ext cx="10094913" cy="4351338"/>
          </a:xfrm>
        </p:spPr>
        <p:txBody>
          <a:bodyPr vert="horz" lIns="91440" tIns="45720" rIns="91440" bIns="45720" rtlCol="0" anchor="t">
            <a:normAutofit/>
          </a:bodyPr>
          <a:lstStyle/>
          <a:p>
            <a:pPr marL="0" indent="0">
              <a:buNone/>
            </a:pPr>
            <a:r>
              <a:rPr lang="en-US" sz="2400" b="1" dirty="0">
                <a:ea typeface="+mn-lt"/>
                <a:cs typeface="+mn-lt"/>
              </a:rPr>
              <a:t>To help volunteer hours qualify, your organization should:</a:t>
            </a:r>
            <a:endParaRPr lang="en-US" sz="2400" b="1" dirty="0"/>
          </a:p>
          <a:p>
            <a:r>
              <a:rPr lang="en-US" sz="1800" b="1" dirty="0">
                <a:solidFill>
                  <a:srgbClr val="359993"/>
                </a:solidFill>
                <a:ea typeface="+mn-lt"/>
                <a:cs typeface="+mn-lt"/>
              </a:rPr>
              <a:t>Offer volunteering through a structured program</a:t>
            </a:r>
            <a:r>
              <a:rPr lang="en-US" sz="1800" dirty="0">
                <a:ea typeface="+mn-lt"/>
                <a:cs typeface="+mn-lt"/>
              </a:rPr>
              <a:t> </a:t>
            </a:r>
            <a:endParaRPr lang="en-US" sz="1800" dirty="0">
              <a:solidFill>
                <a:srgbClr val="000000"/>
              </a:solidFill>
              <a:ea typeface="+mn-lt"/>
              <a:cs typeface="+mn-lt"/>
            </a:endParaRPr>
          </a:p>
          <a:p>
            <a:r>
              <a:rPr lang="en-US" sz="1800" b="1" dirty="0">
                <a:solidFill>
                  <a:srgbClr val="359993"/>
                </a:solidFill>
                <a:ea typeface="+mn-lt"/>
                <a:cs typeface="+mn-lt"/>
              </a:rPr>
              <a:t>Ensure the work is unpaid and directly benefits the community</a:t>
            </a:r>
            <a:endParaRPr lang="en-US" sz="1800" dirty="0"/>
          </a:p>
          <a:p>
            <a:r>
              <a:rPr lang="en-US" sz="1800" b="1" dirty="0">
                <a:solidFill>
                  <a:srgbClr val="359993"/>
                </a:solidFill>
                <a:ea typeface="+mn-lt"/>
                <a:cs typeface="+mn-lt"/>
              </a:rPr>
              <a:t>Track each volunteer’s activity, dates completed, and hours completed</a:t>
            </a:r>
            <a:endParaRPr lang="en-US" sz="1800" dirty="0"/>
          </a:p>
          <a:p>
            <a:r>
              <a:rPr lang="en-US" sz="1800" b="1" dirty="0">
                <a:solidFill>
                  <a:srgbClr val="359993"/>
                </a:solidFill>
                <a:ea typeface="+mn-lt"/>
                <a:cs typeface="+mn-lt"/>
              </a:rPr>
              <a:t>Designate a contact who can verify those volunteer hours</a:t>
            </a:r>
            <a:r>
              <a:rPr lang="en-US" sz="1800" b="1" dirty="0">
                <a:ea typeface="+mn-lt"/>
                <a:cs typeface="+mn-lt"/>
              </a:rPr>
              <a:t> </a:t>
            </a:r>
            <a:r>
              <a:rPr lang="en-US" sz="1800" dirty="0">
                <a:ea typeface="+mn-lt"/>
                <a:cs typeface="+mn-lt"/>
              </a:rPr>
              <a:t>if needed</a:t>
            </a:r>
            <a:endParaRPr lang="en-US" sz="1800" dirty="0"/>
          </a:p>
          <a:p>
            <a:r>
              <a:rPr lang="en-US" sz="1800" dirty="0"/>
              <a:t>Ensure members have </a:t>
            </a:r>
            <a:r>
              <a:rPr lang="en-US" sz="1800" b="1" dirty="0">
                <a:solidFill>
                  <a:srgbClr val="359993"/>
                </a:solidFill>
              </a:rPr>
              <a:t>contact info for POC</a:t>
            </a:r>
            <a:r>
              <a:rPr lang="en-US" sz="1800" dirty="0"/>
              <a:t> and </a:t>
            </a:r>
            <a:r>
              <a:rPr lang="en-US" sz="1800" b="1" dirty="0">
                <a:solidFill>
                  <a:srgbClr val="359993"/>
                </a:solidFill>
              </a:rPr>
              <a:t>understand how match hours are tracked</a:t>
            </a:r>
            <a:endParaRPr lang="en-US" sz="1800" dirty="0"/>
          </a:p>
          <a:p>
            <a:endParaRPr lang="en-US" sz="2000" dirty="0"/>
          </a:p>
        </p:txBody>
      </p:sp>
      <p:sp>
        <p:nvSpPr>
          <p:cNvPr id="9" name="Rectangle 8">
            <a:extLst>
              <a:ext uri="{FF2B5EF4-FFF2-40B4-BE49-F238E27FC236}">
                <a16:creationId xmlns:a16="http://schemas.microsoft.com/office/drawing/2014/main" id="{95A679B3-5FBE-C41D-C46F-26652F6E9B80}"/>
              </a:ext>
            </a:extLst>
          </p:cNvPr>
          <p:cNvSpPr/>
          <p:nvPr/>
        </p:nvSpPr>
        <p:spPr>
          <a:xfrm>
            <a:off x="876216" y="4282657"/>
            <a:ext cx="8027151" cy="182938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200" b="1" dirty="0">
                <a:solidFill>
                  <a:schemeClr val="tx1"/>
                </a:solidFill>
                <a:ea typeface="+mn-lt"/>
                <a:cs typeface="+mn-lt"/>
              </a:rPr>
              <a:t>What Happens With This Information? </a:t>
            </a:r>
            <a:endParaRPr lang="en-US" sz="2200" b="1" dirty="0">
              <a:solidFill>
                <a:schemeClr val="tx1"/>
              </a:solidFill>
            </a:endParaRPr>
          </a:p>
          <a:p>
            <a:endParaRPr lang="en-US" dirty="0">
              <a:solidFill>
                <a:schemeClr val="tx1"/>
              </a:solidFill>
            </a:endParaRPr>
          </a:p>
          <a:p>
            <a:r>
              <a:rPr lang="en-US" dirty="0">
                <a:solidFill>
                  <a:schemeClr val="tx1"/>
                </a:solidFill>
                <a:ea typeface="+mn-lt"/>
                <a:cs typeface="+mn-lt"/>
              </a:rPr>
              <a:t>For new applications and renewals in 2027 only – AHCCCS will accept an individual’s self-reported hours.</a:t>
            </a:r>
          </a:p>
        </p:txBody>
      </p:sp>
    </p:spTree>
    <p:extLst>
      <p:ext uri="{BB962C8B-B14F-4D97-AF65-F5344CB8AC3E}">
        <p14:creationId xmlns:p14="http://schemas.microsoft.com/office/powerpoint/2010/main" val="1671941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77302-CEF9-15A3-1171-FD7991BC3D1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47A11C0-B746-6E5A-A068-CB1D35AE893B}"/>
              </a:ext>
            </a:extLst>
          </p:cNvPr>
          <p:cNvSpPr>
            <a:spLocks noGrp="1"/>
          </p:cNvSpPr>
          <p:nvPr>
            <p:ph type="title"/>
          </p:nvPr>
        </p:nvSpPr>
        <p:spPr/>
        <p:txBody>
          <a:bodyPr>
            <a:normAutofit/>
          </a:bodyPr>
          <a:lstStyle/>
          <a:p>
            <a:r>
              <a:rPr lang="en-US" sz="4000"/>
              <a:t>Who Is Exempt From Work Requirements (1 of 2) </a:t>
            </a:r>
          </a:p>
        </p:txBody>
      </p:sp>
      <p:sp>
        <p:nvSpPr>
          <p:cNvPr id="7" name="Content Placeholder 6">
            <a:extLst>
              <a:ext uri="{FF2B5EF4-FFF2-40B4-BE49-F238E27FC236}">
                <a16:creationId xmlns:a16="http://schemas.microsoft.com/office/drawing/2014/main" id="{7EB9F2F5-3AAD-F3AF-EA26-443283F5972C}"/>
              </a:ext>
            </a:extLst>
          </p:cNvPr>
          <p:cNvSpPr>
            <a:spLocks noGrp="1"/>
          </p:cNvSpPr>
          <p:nvPr>
            <p:ph idx="1"/>
          </p:nvPr>
        </p:nvSpPr>
        <p:spPr>
          <a:xfrm>
            <a:off x="1344811" y="1690688"/>
            <a:ext cx="9502377" cy="3978726"/>
          </a:xfrm>
        </p:spPr>
        <p:txBody>
          <a:bodyPr vert="horz" lIns="91440" tIns="45720" rIns="91440" bIns="45720" rtlCol="0" anchor="t">
            <a:noAutofit/>
          </a:bodyPr>
          <a:lstStyle/>
          <a:p>
            <a:pPr marL="0" lvl="0" indent="0">
              <a:buNone/>
            </a:pPr>
            <a:r>
              <a:rPr lang="en-US" sz="2400" dirty="0"/>
              <a:t>American Indians or Alaska Natives</a:t>
            </a:r>
          </a:p>
          <a:p>
            <a:pPr marL="0" lvl="0" indent="0">
              <a:buNone/>
            </a:pPr>
            <a:r>
              <a:rPr lang="en-US" sz="2400" dirty="0"/>
              <a:t>Veteran with 100% total disability rating</a:t>
            </a:r>
          </a:p>
          <a:p>
            <a:pPr marL="0" indent="0">
              <a:buNone/>
            </a:pPr>
            <a:r>
              <a:rPr lang="en-US" sz="2400" dirty="0"/>
              <a:t>Parent, guardian, caretaker relative, or family caregiver for a child age 13 and younger, or for an individual with a disability</a:t>
            </a:r>
          </a:p>
          <a:p>
            <a:pPr marL="0" lvl="0" indent="0">
              <a:buNone/>
            </a:pPr>
            <a:r>
              <a:rPr lang="en-US" sz="2400" dirty="0"/>
              <a:t>Former foster youth under age 26 </a:t>
            </a:r>
          </a:p>
          <a:p>
            <a:pPr marL="0" indent="0">
              <a:buNone/>
            </a:pPr>
            <a:r>
              <a:rPr lang="en-US" sz="2400" dirty="0"/>
              <a:t>Participating in a drug or alcohol treatment or rehabilitation program </a:t>
            </a:r>
          </a:p>
          <a:p>
            <a:pPr marL="0" indent="0">
              <a:buNone/>
            </a:pPr>
            <a:r>
              <a:rPr lang="en-US" sz="2400" dirty="0"/>
              <a:t>Pregnant or within their 12-month postpartum period </a:t>
            </a:r>
          </a:p>
          <a:p>
            <a:pPr marL="0" indent="0">
              <a:buNone/>
            </a:pPr>
            <a:r>
              <a:rPr lang="en-US" sz="2400" dirty="0"/>
              <a:t>Already meeting work requirements for TANF (Cash Assistance)</a:t>
            </a:r>
          </a:p>
          <a:p>
            <a:pPr marL="0" indent="0">
              <a:buNone/>
            </a:pPr>
            <a:r>
              <a:rPr lang="en-US" sz="2400" dirty="0"/>
              <a:t>Already subject to work requirements for SNAP (Nutrition Assistance)</a:t>
            </a:r>
          </a:p>
          <a:p>
            <a:pPr lvl="0"/>
            <a:endParaRPr lang="en-US" sz="1800" dirty="0"/>
          </a:p>
          <a:p>
            <a:pPr marL="0" indent="0">
              <a:buNone/>
            </a:pPr>
            <a:endParaRPr lang="en-US" sz="1800" dirty="0"/>
          </a:p>
        </p:txBody>
      </p:sp>
      <p:sp>
        <p:nvSpPr>
          <p:cNvPr id="2" name="Multiply 1">
            <a:extLst>
              <a:ext uri="{FF2B5EF4-FFF2-40B4-BE49-F238E27FC236}">
                <a16:creationId xmlns:a16="http://schemas.microsoft.com/office/drawing/2014/main" id="{69BBADBF-2A99-3B8D-48FD-91AB119524F9}"/>
              </a:ext>
            </a:extLst>
          </p:cNvPr>
          <p:cNvSpPr/>
          <p:nvPr/>
        </p:nvSpPr>
        <p:spPr>
          <a:xfrm>
            <a:off x="838200" y="1690688"/>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ultiply 2">
            <a:extLst>
              <a:ext uri="{FF2B5EF4-FFF2-40B4-BE49-F238E27FC236}">
                <a16:creationId xmlns:a16="http://schemas.microsoft.com/office/drawing/2014/main" id="{2CB1F9A1-487F-E2CD-1580-C5BAA733D299}"/>
              </a:ext>
            </a:extLst>
          </p:cNvPr>
          <p:cNvSpPr/>
          <p:nvPr/>
        </p:nvSpPr>
        <p:spPr>
          <a:xfrm>
            <a:off x="838200" y="2129099"/>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ultiply 3">
            <a:extLst>
              <a:ext uri="{FF2B5EF4-FFF2-40B4-BE49-F238E27FC236}">
                <a16:creationId xmlns:a16="http://schemas.microsoft.com/office/drawing/2014/main" id="{49750295-CCF3-15C4-CBDE-CD107E5E1502}"/>
              </a:ext>
            </a:extLst>
          </p:cNvPr>
          <p:cNvSpPr/>
          <p:nvPr/>
        </p:nvSpPr>
        <p:spPr>
          <a:xfrm>
            <a:off x="838200" y="2567510"/>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y 4">
            <a:extLst>
              <a:ext uri="{FF2B5EF4-FFF2-40B4-BE49-F238E27FC236}">
                <a16:creationId xmlns:a16="http://schemas.microsoft.com/office/drawing/2014/main" id="{03308631-AD32-8950-618E-BFF06DBF6503}"/>
              </a:ext>
            </a:extLst>
          </p:cNvPr>
          <p:cNvSpPr/>
          <p:nvPr/>
        </p:nvSpPr>
        <p:spPr>
          <a:xfrm>
            <a:off x="838200" y="3369176"/>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y 7">
            <a:extLst>
              <a:ext uri="{FF2B5EF4-FFF2-40B4-BE49-F238E27FC236}">
                <a16:creationId xmlns:a16="http://schemas.microsoft.com/office/drawing/2014/main" id="{7A6D2B23-C8AD-959F-0720-EF34734D51E8}"/>
              </a:ext>
            </a:extLst>
          </p:cNvPr>
          <p:cNvSpPr/>
          <p:nvPr/>
        </p:nvSpPr>
        <p:spPr>
          <a:xfrm>
            <a:off x="838200" y="3832639"/>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y 8">
            <a:extLst>
              <a:ext uri="{FF2B5EF4-FFF2-40B4-BE49-F238E27FC236}">
                <a16:creationId xmlns:a16="http://schemas.microsoft.com/office/drawing/2014/main" id="{1E1E7697-7875-CF65-2DDD-2CCC89D27634}"/>
              </a:ext>
            </a:extLst>
          </p:cNvPr>
          <p:cNvSpPr/>
          <p:nvPr/>
        </p:nvSpPr>
        <p:spPr>
          <a:xfrm>
            <a:off x="838200" y="4283576"/>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y 9">
            <a:extLst>
              <a:ext uri="{FF2B5EF4-FFF2-40B4-BE49-F238E27FC236}">
                <a16:creationId xmlns:a16="http://schemas.microsoft.com/office/drawing/2014/main" id="{37CC52A5-9DC9-5177-7DA6-6110AB296E13}"/>
              </a:ext>
            </a:extLst>
          </p:cNvPr>
          <p:cNvSpPr/>
          <p:nvPr/>
        </p:nvSpPr>
        <p:spPr>
          <a:xfrm>
            <a:off x="838200" y="4734513"/>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ultiply 10">
            <a:extLst>
              <a:ext uri="{FF2B5EF4-FFF2-40B4-BE49-F238E27FC236}">
                <a16:creationId xmlns:a16="http://schemas.microsoft.com/office/drawing/2014/main" id="{C1AD5D92-77E1-3161-B9C2-5F4E54A928A3}"/>
              </a:ext>
            </a:extLst>
          </p:cNvPr>
          <p:cNvSpPr/>
          <p:nvPr/>
        </p:nvSpPr>
        <p:spPr>
          <a:xfrm>
            <a:off x="838200" y="5185450"/>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83EDE596-F981-5619-0B2D-0449A11109CF}"/>
              </a:ext>
            </a:extLst>
          </p:cNvPr>
          <p:cNvCxnSpPr/>
          <p:nvPr/>
        </p:nvCxnSpPr>
        <p:spPr>
          <a:xfrm>
            <a:off x="1344811" y="2129099"/>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728DDCB-FFF5-2323-953C-478AE11E5FD4}"/>
              </a:ext>
            </a:extLst>
          </p:cNvPr>
          <p:cNvCxnSpPr/>
          <p:nvPr/>
        </p:nvCxnSpPr>
        <p:spPr>
          <a:xfrm>
            <a:off x="1344811" y="2580036"/>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E91745D-1D0C-42E0-5FBD-955FAA5CCE46}"/>
              </a:ext>
            </a:extLst>
          </p:cNvPr>
          <p:cNvCxnSpPr/>
          <p:nvPr/>
        </p:nvCxnSpPr>
        <p:spPr>
          <a:xfrm>
            <a:off x="1344811" y="3356649"/>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9F86A94-A09F-B94F-83C3-51132EC918BF}"/>
              </a:ext>
            </a:extLst>
          </p:cNvPr>
          <p:cNvCxnSpPr/>
          <p:nvPr/>
        </p:nvCxnSpPr>
        <p:spPr>
          <a:xfrm>
            <a:off x="1344811" y="3807586"/>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985A51A-EEE8-C4E2-43E2-5CC1A845AE3B}"/>
              </a:ext>
            </a:extLst>
          </p:cNvPr>
          <p:cNvCxnSpPr/>
          <p:nvPr/>
        </p:nvCxnSpPr>
        <p:spPr>
          <a:xfrm>
            <a:off x="1344811" y="4258523"/>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B013782-D91B-91AF-2B72-A6A02353FA83}"/>
              </a:ext>
            </a:extLst>
          </p:cNvPr>
          <p:cNvCxnSpPr/>
          <p:nvPr/>
        </p:nvCxnSpPr>
        <p:spPr>
          <a:xfrm>
            <a:off x="1344811" y="4709460"/>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C8759AFD-B685-1345-8A84-5D0A14CA73B9}"/>
              </a:ext>
            </a:extLst>
          </p:cNvPr>
          <p:cNvCxnSpPr/>
          <p:nvPr/>
        </p:nvCxnSpPr>
        <p:spPr>
          <a:xfrm>
            <a:off x="1344811" y="5197975"/>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99112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F091B-E8DD-ED1A-4D3B-6F04E28A4B1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93478D0-B447-5311-8D01-6286436DADC4}"/>
              </a:ext>
            </a:extLst>
          </p:cNvPr>
          <p:cNvSpPr>
            <a:spLocks noGrp="1"/>
          </p:cNvSpPr>
          <p:nvPr>
            <p:ph type="title"/>
          </p:nvPr>
        </p:nvSpPr>
        <p:spPr/>
        <p:txBody>
          <a:bodyPr>
            <a:normAutofit/>
          </a:bodyPr>
          <a:lstStyle/>
          <a:p>
            <a:r>
              <a:rPr lang="en-US" sz="4000"/>
              <a:t>Who Is Exempt From Work Requirements (2 of 2) </a:t>
            </a:r>
          </a:p>
        </p:txBody>
      </p:sp>
      <p:sp>
        <p:nvSpPr>
          <p:cNvPr id="3" name="TextBox 2">
            <a:extLst>
              <a:ext uri="{FF2B5EF4-FFF2-40B4-BE49-F238E27FC236}">
                <a16:creationId xmlns:a16="http://schemas.microsoft.com/office/drawing/2014/main" id="{03A3EC0E-BD1F-A55A-7FEE-8D9872E11255}"/>
              </a:ext>
            </a:extLst>
          </p:cNvPr>
          <p:cNvSpPr txBox="1"/>
          <p:nvPr/>
        </p:nvSpPr>
        <p:spPr>
          <a:xfrm>
            <a:off x="1344811" y="1692212"/>
            <a:ext cx="9675613" cy="4231928"/>
          </a:xfrm>
          <a:prstGeom prst="rect">
            <a:avLst/>
          </a:prstGeom>
          <a:noFill/>
        </p:spPr>
        <p:txBody>
          <a:bodyPr wrap="square" lIns="91440" tIns="45720" rIns="91440" bIns="45720" anchor="t">
            <a:spAutoFit/>
          </a:bodyPr>
          <a:lstStyle/>
          <a:p>
            <a:pPr lvl="0"/>
            <a:r>
              <a:rPr lang="en-US" sz="2400"/>
              <a:t>Medically frail individuals: </a:t>
            </a:r>
          </a:p>
          <a:p>
            <a:pPr marL="800100" lvl="1" indent="-342900">
              <a:spcAft>
                <a:spcPts val="600"/>
              </a:spcAft>
              <a:buClr>
                <a:srgbClr val="FFC000"/>
              </a:buClr>
              <a:buSzPct val="70000"/>
              <a:buFont typeface="Courier New" panose="02070309020205020404" pitchFamily="49" charset="0"/>
              <a:buChar char="o"/>
            </a:pPr>
            <a:r>
              <a:rPr lang="en-US" sz="2000"/>
              <a:t>Living with a disabling mental health disorder</a:t>
            </a:r>
          </a:p>
          <a:p>
            <a:pPr marL="800100" lvl="1" indent="-342900">
              <a:spcAft>
                <a:spcPts val="600"/>
              </a:spcAft>
              <a:buClr>
                <a:srgbClr val="FFC000"/>
              </a:buClr>
              <a:buSzPct val="70000"/>
              <a:buFont typeface="Courier New" panose="02070309020205020404" pitchFamily="49" charset="0"/>
              <a:buChar char="o"/>
            </a:pPr>
            <a:r>
              <a:rPr lang="en-US" sz="2000"/>
              <a:t>Living with blindness or a disability determined by the Social Security Administration (SSA)</a:t>
            </a:r>
          </a:p>
          <a:p>
            <a:pPr marL="800100" lvl="1" indent="-342900">
              <a:spcAft>
                <a:spcPts val="600"/>
              </a:spcAft>
              <a:buClr>
                <a:srgbClr val="FFC000"/>
              </a:buClr>
              <a:buSzPct val="70000"/>
              <a:buFont typeface="Courier New" panose="02070309020205020404" pitchFamily="49" charset="0"/>
              <a:buChar char="o"/>
            </a:pPr>
            <a:r>
              <a:rPr lang="en-US" sz="2000"/>
              <a:t>Living with a physical, intellectual, or developmental disability that makes it hard to do at least one daily activity </a:t>
            </a:r>
          </a:p>
          <a:p>
            <a:pPr marL="800100" lvl="1" indent="-342900">
              <a:spcAft>
                <a:spcPts val="600"/>
              </a:spcAft>
              <a:buClr>
                <a:srgbClr val="FFC000"/>
              </a:buClr>
              <a:buSzPct val="70000"/>
              <a:buFont typeface="Courier New" panose="02070309020205020404" pitchFamily="49" charset="0"/>
              <a:buChar char="o"/>
            </a:pPr>
            <a:r>
              <a:rPr lang="en-US" sz="2000"/>
              <a:t>Living with a serious or complex medical condition that makes it hard to meet the work requirements</a:t>
            </a:r>
          </a:p>
          <a:p>
            <a:pPr marL="800100" lvl="1" indent="-342900">
              <a:spcAft>
                <a:spcPts val="600"/>
              </a:spcAft>
              <a:buClr>
                <a:srgbClr val="FFC000"/>
              </a:buClr>
              <a:buSzPct val="70000"/>
              <a:buFont typeface="Courier New" panose="02070309020205020404" pitchFamily="49" charset="0"/>
              <a:buChar char="o"/>
            </a:pPr>
            <a:r>
              <a:rPr lang="en-US" sz="2000"/>
              <a:t>Living with a substance use disorder that makes it hard to meet the work requirements</a:t>
            </a:r>
          </a:p>
          <a:p>
            <a:r>
              <a:rPr lang="en-US" sz="2400"/>
              <a:t>Currently in jail or prison or recently released within 3 months</a:t>
            </a:r>
          </a:p>
          <a:p>
            <a:pPr marL="285750" indent="-285750">
              <a:buFont typeface="Arial" panose="020B0604020202020204" pitchFamily="34" charset="0"/>
              <a:buChar char="•"/>
            </a:pPr>
            <a:endParaRPr lang="en-US" sz="1600"/>
          </a:p>
        </p:txBody>
      </p:sp>
      <p:sp>
        <p:nvSpPr>
          <p:cNvPr id="2" name="Multiply 1">
            <a:extLst>
              <a:ext uri="{FF2B5EF4-FFF2-40B4-BE49-F238E27FC236}">
                <a16:creationId xmlns:a16="http://schemas.microsoft.com/office/drawing/2014/main" id="{24375DAB-B4AB-D336-EB5B-5D5E97CF88C8}"/>
              </a:ext>
            </a:extLst>
          </p:cNvPr>
          <p:cNvSpPr/>
          <p:nvPr/>
        </p:nvSpPr>
        <p:spPr>
          <a:xfrm>
            <a:off x="838200" y="1690688"/>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B7D95D59-392B-3044-68B4-82607C28DF66}"/>
              </a:ext>
            </a:extLst>
          </p:cNvPr>
          <p:cNvCxnSpPr/>
          <p:nvPr/>
        </p:nvCxnSpPr>
        <p:spPr>
          <a:xfrm>
            <a:off x="1344811" y="5185449"/>
            <a:ext cx="950237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5" name="Multiply 4">
            <a:extLst>
              <a:ext uri="{FF2B5EF4-FFF2-40B4-BE49-F238E27FC236}">
                <a16:creationId xmlns:a16="http://schemas.microsoft.com/office/drawing/2014/main" id="{9E47708A-4962-6FEA-AD03-8B662F1D6A10}"/>
              </a:ext>
            </a:extLst>
          </p:cNvPr>
          <p:cNvSpPr/>
          <p:nvPr/>
        </p:nvSpPr>
        <p:spPr>
          <a:xfrm>
            <a:off x="838200" y="5185449"/>
            <a:ext cx="451263" cy="451263"/>
          </a:xfrm>
          <a:prstGeom prst="mathMultiply">
            <a:avLst/>
          </a:prstGeom>
          <a:solidFill>
            <a:srgbClr val="CB6C2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6111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F9542-B174-1F6F-0AF3-3D5B1C535F6A}"/>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7378F35B-4EB4-D592-B60E-97936E9AFF8C}"/>
              </a:ext>
            </a:extLst>
          </p:cNvPr>
          <p:cNvSpPr/>
          <p:nvPr/>
        </p:nvSpPr>
        <p:spPr>
          <a:xfrm>
            <a:off x="742949" y="4396636"/>
            <a:ext cx="10831099" cy="1152393"/>
          </a:xfrm>
          <a:prstGeom prst="roundRect">
            <a:avLst>
              <a:gd name="adj" fmla="val 50000"/>
            </a:avLst>
          </a:prstGeom>
          <a:solidFill>
            <a:schemeClr val="accent3">
              <a:lumMod val="20000"/>
              <a:lumOff val="80000"/>
              <a:alpha val="34767"/>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9324AAB-5B7E-326E-D2FE-679A9311E125}"/>
              </a:ext>
            </a:extLst>
          </p:cNvPr>
          <p:cNvSpPr>
            <a:spLocks noGrp="1"/>
          </p:cNvSpPr>
          <p:nvPr>
            <p:ph type="title"/>
          </p:nvPr>
        </p:nvSpPr>
        <p:spPr/>
        <p:txBody>
          <a:bodyPr/>
          <a:lstStyle/>
          <a:p>
            <a:r>
              <a:rPr lang="en-US"/>
              <a:t>Short-Term Exemptions</a:t>
            </a:r>
          </a:p>
        </p:txBody>
      </p:sp>
      <p:sp>
        <p:nvSpPr>
          <p:cNvPr id="7" name="Content Placeholder 6">
            <a:extLst>
              <a:ext uri="{FF2B5EF4-FFF2-40B4-BE49-F238E27FC236}">
                <a16:creationId xmlns:a16="http://schemas.microsoft.com/office/drawing/2014/main" id="{3E5523F7-1314-19B8-23D7-AC1C8D8A59CD}"/>
              </a:ext>
            </a:extLst>
          </p:cNvPr>
          <p:cNvSpPr>
            <a:spLocks noGrp="1"/>
          </p:cNvSpPr>
          <p:nvPr>
            <p:ph idx="1"/>
          </p:nvPr>
        </p:nvSpPr>
        <p:spPr>
          <a:xfrm>
            <a:off x="765464" y="1462088"/>
            <a:ext cx="10934700" cy="457200"/>
          </a:xfrm>
        </p:spPr>
        <p:txBody>
          <a:bodyPr vert="horz" lIns="91440" tIns="45720" rIns="91440" bIns="45720" rtlCol="0" anchor="t">
            <a:noAutofit/>
          </a:bodyPr>
          <a:lstStyle/>
          <a:p>
            <a:pPr marL="0" indent="0">
              <a:lnSpc>
                <a:spcPct val="120000"/>
              </a:lnSpc>
              <a:buNone/>
            </a:pPr>
            <a:r>
              <a:rPr lang="en-US" sz="1800"/>
              <a:t>AHCCCS has </a:t>
            </a:r>
            <a:r>
              <a:rPr lang="en-US" sz="1800" b="1">
                <a:solidFill>
                  <a:srgbClr val="359993"/>
                </a:solidFill>
              </a:rPr>
              <a:t>opted to offer all four available short-term hardship exemptions.</a:t>
            </a:r>
            <a:r>
              <a:rPr lang="en-US" sz="1800"/>
              <a:t> These exemptions are: </a:t>
            </a:r>
          </a:p>
        </p:txBody>
      </p:sp>
      <p:sp>
        <p:nvSpPr>
          <p:cNvPr id="4" name="TextBox 3">
            <a:extLst>
              <a:ext uri="{FF2B5EF4-FFF2-40B4-BE49-F238E27FC236}">
                <a16:creationId xmlns:a16="http://schemas.microsoft.com/office/drawing/2014/main" id="{4DE736BE-65EB-B013-8BEA-FC512E7EBF70}"/>
              </a:ext>
            </a:extLst>
          </p:cNvPr>
          <p:cNvSpPr txBox="1"/>
          <p:nvPr/>
        </p:nvSpPr>
        <p:spPr>
          <a:xfrm>
            <a:off x="1169167" y="4625236"/>
            <a:ext cx="10127293" cy="646331"/>
          </a:xfrm>
          <a:prstGeom prst="rect">
            <a:avLst/>
          </a:prstGeom>
          <a:noFill/>
        </p:spPr>
        <p:txBody>
          <a:bodyPr wrap="square">
            <a:spAutoFit/>
          </a:bodyPr>
          <a:lstStyle/>
          <a:p>
            <a:pPr marL="0" indent="0" algn="ctr">
              <a:buNone/>
            </a:pPr>
            <a:r>
              <a:rPr lang="en-US" sz="1800">
                <a:latin typeface="Aptos Light" panose="020B0004020202020204" pitchFamily="34" charset="0"/>
              </a:rPr>
              <a:t>For A and B exemptions, individuals will need to provide information to AHCCCS at their application. For C and D exemptions, AHCCCS will automatically let individuals know if those exemptions apply to them. </a:t>
            </a:r>
          </a:p>
        </p:txBody>
      </p:sp>
      <p:sp>
        <p:nvSpPr>
          <p:cNvPr id="8" name="TextBox 7">
            <a:extLst>
              <a:ext uri="{FF2B5EF4-FFF2-40B4-BE49-F238E27FC236}">
                <a16:creationId xmlns:a16="http://schemas.microsoft.com/office/drawing/2014/main" id="{0020CAF0-4539-ABA4-0CBD-21E0A1B3A204}"/>
              </a:ext>
            </a:extLst>
          </p:cNvPr>
          <p:cNvSpPr txBox="1"/>
          <p:nvPr/>
        </p:nvSpPr>
        <p:spPr>
          <a:xfrm>
            <a:off x="990671" y="2051620"/>
            <a:ext cx="4993708" cy="2067554"/>
          </a:xfrm>
          <a:prstGeom prst="rect">
            <a:avLst/>
          </a:prstGeom>
          <a:noFill/>
        </p:spPr>
        <p:txBody>
          <a:bodyPr wrap="square">
            <a:spAutoFit/>
          </a:bodyPr>
          <a:lstStyle/>
          <a:p>
            <a:pPr marL="460375" indent="-287338">
              <a:lnSpc>
                <a:spcPct val="120000"/>
              </a:lnSpc>
              <a:buClr>
                <a:srgbClr val="359993"/>
              </a:buClr>
              <a:buFont typeface="+mj-lt"/>
              <a:buAutoNum type="alphaUcPeriod"/>
            </a:pPr>
            <a:r>
              <a:rPr lang="en-US" sz="1800"/>
              <a:t>Receiving care in a hospital, nursing facility, psychiatric facility, or facility for people with intellectual disabilities.  </a:t>
            </a:r>
          </a:p>
          <a:p>
            <a:pPr marL="460375" lvl="0" indent="-287338">
              <a:lnSpc>
                <a:spcPct val="120000"/>
              </a:lnSpc>
              <a:buClr>
                <a:srgbClr val="359993"/>
              </a:buClr>
              <a:buAutoNum type="alphaUcPeriod" startAt="2"/>
            </a:pPr>
            <a:r>
              <a:rPr lang="en-US" sz="1800"/>
              <a:t>Traveling outside their community for an extended period to receive medical services for themselves or a dependent.</a:t>
            </a:r>
          </a:p>
        </p:txBody>
      </p:sp>
      <p:sp>
        <p:nvSpPr>
          <p:cNvPr id="10" name="TextBox 9">
            <a:extLst>
              <a:ext uri="{FF2B5EF4-FFF2-40B4-BE49-F238E27FC236}">
                <a16:creationId xmlns:a16="http://schemas.microsoft.com/office/drawing/2014/main" id="{E00D8C64-26D8-AA75-0388-60957DAC498D}"/>
              </a:ext>
            </a:extLst>
          </p:cNvPr>
          <p:cNvSpPr txBox="1"/>
          <p:nvPr/>
        </p:nvSpPr>
        <p:spPr>
          <a:xfrm>
            <a:off x="6207761" y="2049707"/>
            <a:ext cx="4841309" cy="737959"/>
          </a:xfrm>
          <a:prstGeom prst="rect">
            <a:avLst/>
          </a:prstGeom>
          <a:noFill/>
        </p:spPr>
        <p:txBody>
          <a:bodyPr wrap="square">
            <a:spAutoFit/>
          </a:bodyPr>
          <a:lstStyle/>
          <a:p>
            <a:pPr marL="347663" lvl="0" indent="-336550">
              <a:lnSpc>
                <a:spcPct val="120000"/>
              </a:lnSpc>
            </a:pPr>
            <a:r>
              <a:rPr lang="en-US" sz="1800">
                <a:solidFill>
                  <a:srgbClr val="359993"/>
                </a:solidFill>
              </a:rPr>
              <a:t>C.  </a:t>
            </a:r>
            <a:r>
              <a:rPr lang="en-US" sz="1800"/>
              <a:t>Residing in a county where an emergency disaster was declared by the President. </a:t>
            </a:r>
          </a:p>
        </p:txBody>
      </p:sp>
      <p:sp>
        <p:nvSpPr>
          <p:cNvPr id="11" name="TextBox 10">
            <a:extLst>
              <a:ext uri="{FF2B5EF4-FFF2-40B4-BE49-F238E27FC236}">
                <a16:creationId xmlns:a16="http://schemas.microsoft.com/office/drawing/2014/main" id="{12800D6A-D2F0-5A4C-EB31-90E958E4F0B1}"/>
              </a:ext>
            </a:extLst>
          </p:cNvPr>
          <p:cNvSpPr txBox="1"/>
          <p:nvPr/>
        </p:nvSpPr>
        <p:spPr>
          <a:xfrm>
            <a:off x="6207761" y="3039263"/>
            <a:ext cx="4841309" cy="1070358"/>
          </a:xfrm>
          <a:prstGeom prst="rect">
            <a:avLst/>
          </a:prstGeom>
          <a:noFill/>
        </p:spPr>
        <p:txBody>
          <a:bodyPr wrap="square">
            <a:spAutoFit/>
          </a:bodyPr>
          <a:lstStyle/>
          <a:p>
            <a:pPr marL="347663" indent="-336550">
              <a:lnSpc>
                <a:spcPct val="120000"/>
              </a:lnSpc>
            </a:pPr>
            <a:r>
              <a:rPr lang="en-US" sz="1800">
                <a:solidFill>
                  <a:srgbClr val="359993"/>
                </a:solidFill>
              </a:rPr>
              <a:t>D</a:t>
            </a:r>
            <a:r>
              <a:rPr lang="en-US">
                <a:solidFill>
                  <a:srgbClr val="359993"/>
                </a:solidFill>
              </a:rPr>
              <a:t>.  </a:t>
            </a:r>
            <a:r>
              <a:rPr lang="en-US" sz="1800"/>
              <a:t>Residing in a county with high unemployment. </a:t>
            </a:r>
          </a:p>
          <a:p>
            <a:pPr marL="288925" indent="-277813">
              <a:lnSpc>
                <a:spcPct val="120000"/>
              </a:lnSpc>
            </a:pPr>
            <a:endParaRPr lang="en-US" sz="1800"/>
          </a:p>
        </p:txBody>
      </p:sp>
      <p:sp>
        <p:nvSpPr>
          <p:cNvPr id="14" name="Oval 13">
            <a:extLst>
              <a:ext uri="{FF2B5EF4-FFF2-40B4-BE49-F238E27FC236}">
                <a16:creationId xmlns:a16="http://schemas.microsoft.com/office/drawing/2014/main" id="{656BEFBC-8E0D-5F01-9B67-AD57F814D0F3}"/>
              </a:ext>
            </a:extLst>
          </p:cNvPr>
          <p:cNvSpPr/>
          <p:nvPr/>
        </p:nvSpPr>
        <p:spPr>
          <a:xfrm>
            <a:off x="1169167" y="2112337"/>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E4B89FE-FCD2-DF33-4159-8B086F501286}"/>
              </a:ext>
            </a:extLst>
          </p:cNvPr>
          <p:cNvSpPr/>
          <p:nvPr/>
        </p:nvSpPr>
        <p:spPr>
          <a:xfrm>
            <a:off x="1169167" y="3101893"/>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DDDA8B8-DA17-8E20-DAB9-7E729DAAECD0}"/>
              </a:ext>
            </a:extLst>
          </p:cNvPr>
          <p:cNvSpPr/>
          <p:nvPr/>
        </p:nvSpPr>
        <p:spPr>
          <a:xfrm>
            <a:off x="6242208" y="2112337"/>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C1D1CC7-52BA-7AC6-2196-82E38EA9D606}"/>
              </a:ext>
            </a:extLst>
          </p:cNvPr>
          <p:cNvSpPr/>
          <p:nvPr/>
        </p:nvSpPr>
        <p:spPr>
          <a:xfrm>
            <a:off x="6242208" y="3101893"/>
            <a:ext cx="330238" cy="330238"/>
          </a:xfrm>
          <a:prstGeom prst="ellipse">
            <a:avLst/>
          </a:prstGeom>
          <a:solidFill>
            <a:srgbClr val="359993">
              <a:alpha val="159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89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F1369-4DE4-34B7-6249-C45550F0013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7FD1589-3520-425B-3C52-79110B899ADE}"/>
              </a:ext>
            </a:extLst>
          </p:cNvPr>
          <p:cNvSpPr>
            <a:spLocks noGrp="1"/>
          </p:cNvSpPr>
          <p:nvPr>
            <p:ph type="title"/>
          </p:nvPr>
        </p:nvSpPr>
        <p:spPr/>
        <p:txBody>
          <a:bodyPr>
            <a:normAutofit/>
          </a:bodyPr>
          <a:lstStyle/>
          <a:p>
            <a:r>
              <a:rPr lang="en-US" sz="4000"/>
              <a:t>When Will AHCCCS Check If Individuals Meet Work Requirements? </a:t>
            </a:r>
          </a:p>
        </p:txBody>
      </p:sp>
      <p:sp>
        <p:nvSpPr>
          <p:cNvPr id="7" name="Content Placeholder 6">
            <a:extLst>
              <a:ext uri="{FF2B5EF4-FFF2-40B4-BE49-F238E27FC236}">
                <a16:creationId xmlns:a16="http://schemas.microsoft.com/office/drawing/2014/main" id="{1ED05260-7042-9746-6104-D1E51E10504B}"/>
              </a:ext>
            </a:extLst>
          </p:cNvPr>
          <p:cNvSpPr>
            <a:spLocks noGrp="1"/>
          </p:cNvSpPr>
          <p:nvPr>
            <p:ph idx="1"/>
          </p:nvPr>
        </p:nvSpPr>
        <p:spPr>
          <a:xfrm>
            <a:off x="838199" y="1825625"/>
            <a:ext cx="10685745" cy="792315"/>
          </a:xfrm>
        </p:spPr>
        <p:txBody>
          <a:bodyPr vert="horz" lIns="91440" tIns="45720" rIns="91440" bIns="45720" rtlCol="0" anchor="t">
            <a:noAutofit/>
          </a:bodyPr>
          <a:lstStyle/>
          <a:p>
            <a:pPr marL="0" indent="0">
              <a:buNone/>
            </a:pPr>
            <a:r>
              <a:rPr lang="en-US" sz="2400"/>
              <a:t>AHCCCS will assess whether an individual is exempt or meets work requirements as follows: </a:t>
            </a:r>
          </a:p>
        </p:txBody>
      </p:sp>
      <p:sp>
        <p:nvSpPr>
          <p:cNvPr id="3" name="TextBox 2">
            <a:extLst>
              <a:ext uri="{FF2B5EF4-FFF2-40B4-BE49-F238E27FC236}">
                <a16:creationId xmlns:a16="http://schemas.microsoft.com/office/drawing/2014/main" id="{0895DB39-E164-BB0D-147B-6937195CFE7E}"/>
              </a:ext>
            </a:extLst>
          </p:cNvPr>
          <p:cNvSpPr txBox="1"/>
          <p:nvPr/>
        </p:nvSpPr>
        <p:spPr>
          <a:xfrm>
            <a:off x="939452" y="4440478"/>
            <a:ext cx="10321447" cy="1015663"/>
          </a:xfrm>
          <a:prstGeom prst="rect">
            <a:avLst/>
          </a:prstGeom>
          <a:noFill/>
        </p:spPr>
        <p:txBody>
          <a:bodyPr wrap="square">
            <a:spAutoFit/>
          </a:bodyPr>
          <a:lstStyle/>
          <a:p>
            <a:r>
              <a:rPr lang="en-US" sz="2000">
                <a:latin typeface="Aptos Light" panose="020B0004020202020204" pitchFamily="34" charset="0"/>
              </a:rPr>
              <a:t>Processing for renewals usually starts about 90 days before an individual’s AHCCCS renewal date. Because of this, individuals with March 2027 renewals will be the first that have to show they are exempt or meet work requirements.</a:t>
            </a:r>
          </a:p>
        </p:txBody>
      </p:sp>
      <p:sp>
        <p:nvSpPr>
          <p:cNvPr id="5" name="TextBox 4">
            <a:extLst>
              <a:ext uri="{FF2B5EF4-FFF2-40B4-BE49-F238E27FC236}">
                <a16:creationId xmlns:a16="http://schemas.microsoft.com/office/drawing/2014/main" id="{0EAFCE15-F136-F3A9-31AB-D1A9BBF82CF3}"/>
              </a:ext>
            </a:extLst>
          </p:cNvPr>
          <p:cNvSpPr txBox="1"/>
          <p:nvPr/>
        </p:nvSpPr>
        <p:spPr>
          <a:xfrm>
            <a:off x="1369512" y="3008849"/>
            <a:ext cx="4397679" cy="1015663"/>
          </a:xfrm>
          <a:prstGeom prst="rect">
            <a:avLst/>
          </a:prstGeom>
          <a:noFill/>
        </p:spPr>
        <p:txBody>
          <a:bodyPr wrap="square">
            <a:spAutoFit/>
          </a:bodyPr>
          <a:lstStyle/>
          <a:p>
            <a:r>
              <a:rPr lang="en-US" sz="2000" b="1">
                <a:solidFill>
                  <a:schemeClr val="accent5"/>
                </a:solidFill>
              </a:rPr>
              <a:t>For new applicants on or after January 1, 2027</a:t>
            </a:r>
            <a:r>
              <a:rPr lang="en-US" sz="2000"/>
              <a:t>, the month prior to their application. </a:t>
            </a:r>
          </a:p>
        </p:txBody>
      </p:sp>
      <p:sp>
        <p:nvSpPr>
          <p:cNvPr id="9" name="TextBox 8">
            <a:extLst>
              <a:ext uri="{FF2B5EF4-FFF2-40B4-BE49-F238E27FC236}">
                <a16:creationId xmlns:a16="http://schemas.microsoft.com/office/drawing/2014/main" id="{1A241091-465B-95FE-573C-BCA95116167F}"/>
              </a:ext>
            </a:extLst>
          </p:cNvPr>
          <p:cNvSpPr txBox="1"/>
          <p:nvPr/>
        </p:nvSpPr>
        <p:spPr>
          <a:xfrm>
            <a:off x="6634619" y="3008848"/>
            <a:ext cx="4397679" cy="1015663"/>
          </a:xfrm>
          <a:prstGeom prst="rect">
            <a:avLst/>
          </a:prstGeom>
          <a:noFill/>
        </p:spPr>
        <p:txBody>
          <a:bodyPr wrap="square">
            <a:spAutoFit/>
          </a:bodyPr>
          <a:lstStyle/>
          <a:p>
            <a:r>
              <a:rPr lang="en-US" sz="2000" b="1">
                <a:solidFill>
                  <a:schemeClr val="accent5"/>
                </a:solidFill>
              </a:rPr>
              <a:t>For renewals on or after March 1, 2027</a:t>
            </a:r>
            <a:r>
              <a:rPr lang="en-US" sz="2000"/>
              <a:t>, any one month since their last renewal. </a:t>
            </a:r>
          </a:p>
        </p:txBody>
      </p:sp>
      <p:cxnSp>
        <p:nvCxnSpPr>
          <p:cNvPr id="15" name="Straight Connector 14">
            <a:extLst>
              <a:ext uri="{FF2B5EF4-FFF2-40B4-BE49-F238E27FC236}">
                <a16:creationId xmlns:a16="http://schemas.microsoft.com/office/drawing/2014/main" id="{458AE9A2-8D95-86C6-1189-4D91285C022B}"/>
              </a:ext>
            </a:extLst>
          </p:cNvPr>
          <p:cNvCxnSpPr/>
          <p:nvPr/>
        </p:nvCxnSpPr>
        <p:spPr>
          <a:xfrm>
            <a:off x="6096000" y="3008850"/>
            <a:ext cx="0" cy="1015663"/>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
        <p:nvSpPr>
          <p:cNvPr id="16" name="Rounded Rectangle 15">
            <a:extLst>
              <a:ext uri="{FF2B5EF4-FFF2-40B4-BE49-F238E27FC236}">
                <a16:creationId xmlns:a16="http://schemas.microsoft.com/office/drawing/2014/main" id="{D5E64C48-7185-B592-6448-B39E697C933C}"/>
              </a:ext>
            </a:extLst>
          </p:cNvPr>
          <p:cNvSpPr/>
          <p:nvPr/>
        </p:nvSpPr>
        <p:spPr>
          <a:xfrm>
            <a:off x="939452" y="2705622"/>
            <a:ext cx="10321447" cy="1534439"/>
          </a:xfrm>
          <a:prstGeom prst="roundRect">
            <a:avLst>
              <a:gd name="adj" fmla="val 6933"/>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8244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46D1-0867-765D-9AB5-CA98308DEB4F}"/>
              </a:ext>
            </a:extLst>
          </p:cNvPr>
          <p:cNvSpPr>
            <a:spLocks noGrp="1"/>
          </p:cNvSpPr>
          <p:nvPr>
            <p:ph type="title"/>
          </p:nvPr>
        </p:nvSpPr>
        <p:spPr>
          <a:xfrm>
            <a:off x="838200" y="365125"/>
            <a:ext cx="10515600" cy="1325563"/>
          </a:xfrm>
        </p:spPr>
        <p:txBody>
          <a:bodyPr>
            <a:normAutofit/>
          </a:bodyPr>
          <a:lstStyle/>
          <a:p>
            <a:r>
              <a:rPr lang="en-US"/>
              <a:t>How Will AHCCCS Check if Individuals Meet Work Requirements? </a:t>
            </a:r>
          </a:p>
        </p:txBody>
      </p:sp>
      <p:sp>
        <p:nvSpPr>
          <p:cNvPr id="206" name="TextBox 206"/>
          <p:cNvSpPr txBox="1"/>
          <p:nvPr/>
        </p:nvSpPr>
        <p:spPr>
          <a:xfrm>
            <a:off x="838200" y="1956256"/>
            <a:ext cx="10732801" cy="1498739"/>
          </a:xfrm>
          <a:prstGeom prst="rect">
            <a:avLst/>
          </a:prstGeom>
          <a:noFill/>
          <a:ln>
            <a:noFill/>
          </a:ln>
        </p:spPr>
        <p:txBody>
          <a:bodyPr wrap="square" lIns="91440" tIns="45720" rIns="91440" bIns="45720" rtlCol="0" anchor="t">
            <a:noAutofit/>
          </a:bodyPr>
          <a:lstStyle/>
          <a:p>
            <a:pPr marL="0" indent="0">
              <a:lnSpc>
                <a:spcPct val="110000"/>
              </a:lnSpc>
              <a:buNone/>
            </a:pPr>
            <a:r>
              <a:rPr lang="en-US" sz="2600"/>
              <a:t>AHCCCS will first attempt to verify whether individuals are either exempt or meet the requirements </a:t>
            </a:r>
            <a:r>
              <a:rPr lang="en-US" sz="2600" b="1">
                <a:solidFill>
                  <a:srgbClr val="359993"/>
                </a:solidFill>
              </a:rPr>
              <a:t>using available data sources</a:t>
            </a:r>
            <a:r>
              <a:rPr lang="en-US" sz="2600"/>
              <a:t>. This is the ex </a:t>
            </a:r>
            <a:r>
              <a:rPr lang="en-US" sz="2600" err="1"/>
              <a:t>parte</a:t>
            </a:r>
            <a:r>
              <a:rPr lang="en-US" sz="2600"/>
              <a:t> process. </a:t>
            </a:r>
          </a:p>
        </p:txBody>
      </p:sp>
      <p:sp>
        <p:nvSpPr>
          <p:cNvPr id="207" name="Rounded Rectangle 207"/>
          <p:cNvSpPr txBox="1"/>
          <p:nvPr/>
        </p:nvSpPr>
        <p:spPr>
          <a:xfrm>
            <a:off x="838200" y="3720563"/>
            <a:ext cx="10515600" cy="1615525"/>
          </a:xfrm>
          <a:prstGeom prst="roundRect">
            <a:avLst>
              <a:gd name="adj" fmla="val 4167"/>
            </a:avLst>
          </a:prstGeom>
          <a:solidFill>
            <a:schemeClr val="accent5">
              <a:alpha val="13822"/>
            </a:schemeClr>
          </a:solidFill>
          <a:ln>
            <a:noFill/>
          </a:ln>
        </p:spPr>
        <p:txBody>
          <a:bodyPr wrap="square" lIns="320040" tIns="182880" rIns="320040" bIns="182880" rtlCol="0" anchor="ctr">
            <a:noAutofit/>
          </a:bodyPr>
          <a:lstStyle/>
          <a:p>
            <a:pPr marL="1031875">
              <a:lnSpc>
                <a:spcPct val="110000"/>
              </a:lnSpc>
              <a:buNone/>
            </a:pPr>
            <a:r>
              <a:rPr lang="en-US" sz="2400" i="1">
                <a:solidFill>
                  <a:srgbClr val="000000"/>
                </a:solidFill>
                <a:latin typeface="Aptos Light"/>
              </a:rPr>
              <a:t>If AHCCCS cannot automatically verify, then AHCCCS may request information from the individual. </a:t>
            </a:r>
          </a:p>
        </p:txBody>
      </p:sp>
      <p:pic>
        <p:nvPicPr>
          <p:cNvPr id="8" name="Graphic 7" descr="Folder Search with solid fill">
            <a:extLst>
              <a:ext uri="{FF2B5EF4-FFF2-40B4-BE49-F238E27FC236}">
                <a16:creationId xmlns:a16="http://schemas.microsoft.com/office/drawing/2014/main" id="{25532AA0-F423-5693-0020-3823A29539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034" y="4027234"/>
            <a:ext cx="1002182" cy="1002182"/>
          </a:xfrm>
          <a:prstGeom prst="rect">
            <a:avLst/>
          </a:prstGeom>
        </p:spPr>
      </p:pic>
    </p:spTree>
    <p:extLst>
      <p:ext uri="{BB962C8B-B14F-4D97-AF65-F5344CB8AC3E}">
        <p14:creationId xmlns:p14="http://schemas.microsoft.com/office/powerpoint/2010/main" val="3475283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7FC30-6A33-89B3-F486-874499B21FF1}"/>
              </a:ext>
            </a:extLst>
          </p:cNvPr>
          <p:cNvSpPr>
            <a:spLocks noGrp="1"/>
          </p:cNvSpPr>
          <p:nvPr>
            <p:ph type="title"/>
          </p:nvPr>
        </p:nvSpPr>
        <p:spPr/>
        <p:txBody>
          <a:bodyPr/>
          <a:lstStyle/>
          <a:p>
            <a:r>
              <a:rPr lang="en-US"/>
              <a:t>Automatic Verification by AHCCCS </a:t>
            </a:r>
          </a:p>
        </p:txBody>
      </p:sp>
      <p:sp>
        <p:nvSpPr>
          <p:cNvPr id="208" name="TextBox 208"/>
          <p:cNvSpPr txBox="1"/>
          <p:nvPr/>
        </p:nvSpPr>
        <p:spPr>
          <a:xfrm>
            <a:off x="841248" y="1600200"/>
            <a:ext cx="10515600" cy="1463040"/>
          </a:xfrm>
          <a:prstGeom prst="rect">
            <a:avLst/>
          </a:prstGeom>
          <a:noFill/>
          <a:ln>
            <a:noFill/>
          </a:ln>
        </p:spPr>
        <p:txBody>
          <a:bodyPr wrap="square" lIns="91440" tIns="45720" rIns="91440" bIns="45720" rtlCol="0" anchor="t">
            <a:noAutofit/>
          </a:bodyPr>
          <a:lstStyle/>
          <a:p>
            <a:pPr marL="0" indent="0">
              <a:lnSpc>
                <a:spcPct val="100000"/>
              </a:lnSpc>
              <a:buNone/>
            </a:pPr>
            <a:r>
              <a:rPr lang="en-US" sz="2200"/>
              <a:t>AHCCCS will attempt to verify whether individuals are either exempt or meet the requirements </a:t>
            </a:r>
            <a:r>
              <a:rPr lang="en-US" sz="2200" b="1">
                <a:solidFill>
                  <a:srgbClr val="359993"/>
                </a:solidFill>
              </a:rPr>
              <a:t>using available data sources. </a:t>
            </a:r>
          </a:p>
          <a:p>
            <a:pPr marL="0" indent="0">
              <a:lnSpc>
                <a:spcPct val="100000"/>
              </a:lnSpc>
              <a:spcBef>
                <a:spcPts val="1000"/>
              </a:spcBef>
              <a:buNone/>
            </a:pPr>
            <a:r>
              <a:rPr lang="en-US" sz="2200"/>
              <a:t>At a minimum, AHCCCS anticipates using available data sources to automatically verify the following: </a:t>
            </a:r>
          </a:p>
        </p:txBody>
      </p:sp>
      <p:sp>
        <p:nvSpPr>
          <p:cNvPr id="209" name="TextBox 209"/>
          <p:cNvSpPr txBox="1"/>
          <p:nvPr/>
        </p:nvSpPr>
        <p:spPr>
          <a:xfrm>
            <a:off x="841247" y="3199448"/>
            <a:ext cx="5029200" cy="1828800"/>
          </a:xfrm>
          <a:prstGeom prst="rect">
            <a:avLst/>
          </a:prstGeom>
          <a:noFill/>
          <a:ln>
            <a:noFill/>
          </a:ln>
        </p:spPr>
        <p:txBody>
          <a:bodyPr wrap="square" lIns="91440" tIns="45720" rIns="91440" bIns="45720" rtlCol="0" anchor="t">
            <a:noAutofit/>
          </a:bodyPr>
          <a:lstStyle/>
          <a:p>
            <a:pPr marL="342900" indent="-342900">
              <a:spcBef>
                <a:spcPts val="600"/>
              </a:spcBef>
              <a:buClr>
                <a:srgbClr val="94C080"/>
              </a:buClr>
              <a:buSzPct val="70000"/>
              <a:buFont typeface="Wingdings" pitchFamily="2" charset="2"/>
              <a:buChar char="ü"/>
            </a:pPr>
            <a:r>
              <a:rPr lang="en-US" sz="2000" dirty="0">
                <a:latin typeface="Aptos Light"/>
              </a:rPr>
              <a:t>Income from work</a:t>
            </a:r>
          </a:p>
          <a:p>
            <a:pPr marL="342900" indent="-342900">
              <a:lnSpc>
                <a:spcPct val="100000"/>
              </a:lnSpc>
              <a:spcBef>
                <a:spcPts val="600"/>
              </a:spcBef>
              <a:buClr>
                <a:srgbClr val="94C080"/>
              </a:buClr>
              <a:buSzPct val="70000"/>
              <a:buFont typeface="Wingdings" pitchFamily="2" charset="2"/>
              <a:buChar char="ü"/>
            </a:pPr>
            <a:r>
              <a:rPr lang="en-US" sz="2000" dirty="0">
                <a:latin typeface="Aptos Light"/>
              </a:rPr>
              <a:t>American Indian or Alaska Native* </a:t>
            </a:r>
          </a:p>
          <a:p>
            <a:pPr marL="342900" indent="-342900">
              <a:spcBef>
                <a:spcPts val="600"/>
              </a:spcBef>
              <a:buClr>
                <a:srgbClr val="94C080"/>
              </a:buClr>
              <a:buSzPct val="70000"/>
              <a:buFont typeface="Wingdings" pitchFamily="2" charset="2"/>
              <a:buChar char="ü"/>
            </a:pPr>
            <a:r>
              <a:rPr lang="en-US" sz="2000" dirty="0">
                <a:latin typeface="Aptos Light"/>
              </a:rPr>
              <a:t>Postpartum individuals (within their 12-month postpartum period) </a:t>
            </a:r>
          </a:p>
          <a:p>
            <a:pPr marL="342900" indent="-342900">
              <a:lnSpc>
                <a:spcPct val="100000"/>
              </a:lnSpc>
              <a:spcBef>
                <a:spcPts val="600"/>
              </a:spcBef>
              <a:buClr>
                <a:srgbClr val="94C080"/>
              </a:buClr>
              <a:buSzPct val="70000"/>
              <a:buFont typeface="Wingdings" pitchFamily="2" charset="2"/>
              <a:buChar char="ü"/>
            </a:pPr>
            <a:r>
              <a:rPr lang="en-US" sz="2000" dirty="0">
                <a:latin typeface="Aptos Light"/>
              </a:rPr>
              <a:t>Veterans with 100% total disability rating </a:t>
            </a:r>
            <a:endParaRPr lang="en-US" sz="2000" dirty="0"/>
          </a:p>
          <a:p>
            <a:pPr>
              <a:spcBef>
                <a:spcPts val="600"/>
              </a:spcBef>
              <a:buClr>
                <a:srgbClr val="94C080"/>
              </a:buClr>
              <a:buSzPct val="70000"/>
            </a:pPr>
            <a:endParaRPr lang="en-US" sz="2000" dirty="0">
              <a:latin typeface="Aptos Light"/>
            </a:endParaRPr>
          </a:p>
        </p:txBody>
      </p:sp>
      <p:cxnSp>
        <p:nvCxnSpPr>
          <p:cNvPr id="210" name="Straight Connector 210"/>
          <p:cNvCxnSpPr>
            <a:cxnSpLocks/>
          </p:cNvCxnSpPr>
          <p:nvPr/>
        </p:nvCxnSpPr>
        <p:spPr>
          <a:xfrm>
            <a:off x="6099048" y="3246120"/>
            <a:ext cx="0" cy="2028524"/>
          </a:xfrm>
          <a:prstGeom prst="line">
            <a:avLst/>
          </a:prstGeom>
          <a:ln w="9525">
            <a:solidFill>
              <a:schemeClr val="bg2"/>
            </a:solidFill>
          </a:ln>
        </p:spPr>
      </p:cxnSp>
      <p:sp>
        <p:nvSpPr>
          <p:cNvPr id="211" name="TextBox 211"/>
          <p:cNvSpPr txBox="1"/>
          <p:nvPr/>
        </p:nvSpPr>
        <p:spPr>
          <a:xfrm>
            <a:off x="6321554" y="3154680"/>
            <a:ext cx="5029200" cy="1828800"/>
          </a:xfrm>
          <a:prstGeom prst="rect">
            <a:avLst/>
          </a:prstGeom>
          <a:noFill/>
          <a:ln>
            <a:noFill/>
          </a:ln>
        </p:spPr>
        <p:txBody>
          <a:bodyPr wrap="square" lIns="91440" tIns="45720" rIns="91440" bIns="45720" rtlCol="0" anchor="t">
            <a:noAutofit/>
          </a:bodyPr>
          <a:lstStyle/>
          <a:p>
            <a:pPr marL="342900" indent="-342900">
              <a:spcBef>
                <a:spcPts val="600"/>
              </a:spcBef>
              <a:buClr>
                <a:srgbClr val="94C080"/>
              </a:buClr>
              <a:buSzPct val="70000"/>
              <a:buFont typeface="Wingdings" pitchFamily="2" charset="2"/>
              <a:buChar char="ü"/>
            </a:pPr>
            <a:r>
              <a:rPr lang="en-US" sz="2000" dirty="0">
                <a:latin typeface="Aptos Light"/>
              </a:rPr>
              <a:t>Has Medicare Part A or B</a:t>
            </a:r>
            <a:endParaRPr lang="en-US" sz="2000" dirty="0"/>
          </a:p>
          <a:p>
            <a:pPr marL="342900" indent="-342900">
              <a:lnSpc>
                <a:spcPct val="100000"/>
              </a:lnSpc>
              <a:spcBef>
                <a:spcPts val="600"/>
              </a:spcBef>
              <a:buClr>
                <a:srgbClr val="94C080"/>
              </a:buClr>
              <a:buSzPct val="70000"/>
              <a:buFont typeface="Wingdings" pitchFamily="2" charset="2"/>
              <a:buChar char="ü"/>
            </a:pPr>
            <a:r>
              <a:rPr lang="en-US" sz="2000" dirty="0">
                <a:latin typeface="Aptos Light"/>
              </a:rPr>
              <a:t>Receiving SNAP (Nutrition Assistance) or TANF (Cash Assistance) </a:t>
            </a:r>
          </a:p>
          <a:p>
            <a:pPr marL="342900" indent="-342900">
              <a:lnSpc>
                <a:spcPct val="100000"/>
              </a:lnSpc>
              <a:spcBef>
                <a:spcPts val="600"/>
              </a:spcBef>
              <a:buClr>
                <a:srgbClr val="94C080"/>
              </a:buClr>
              <a:buSzPct val="70000"/>
              <a:buFont typeface="Wingdings" pitchFamily="2" charset="2"/>
              <a:buChar char="ü"/>
            </a:pPr>
            <a:r>
              <a:rPr lang="en-US" sz="2000" dirty="0">
                <a:latin typeface="Aptos Light"/>
              </a:rPr>
              <a:t>Currently in jail or prison or recently released within 3 months*</a:t>
            </a:r>
          </a:p>
          <a:p>
            <a:pPr marL="342900" indent="-342900">
              <a:lnSpc>
                <a:spcPct val="100000"/>
              </a:lnSpc>
              <a:spcBef>
                <a:spcPts val="600"/>
              </a:spcBef>
              <a:buClr>
                <a:srgbClr val="94C080"/>
              </a:buClr>
              <a:buSzPct val="70000"/>
              <a:buFont typeface="Wingdings" pitchFamily="2" charset="2"/>
              <a:buChar char="ü"/>
            </a:pPr>
            <a:r>
              <a:rPr lang="en-US" sz="2000" dirty="0">
                <a:latin typeface="Aptos Light"/>
              </a:rPr>
              <a:t>A former foster youth under age 26 </a:t>
            </a:r>
          </a:p>
        </p:txBody>
      </p:sp>
      <p:sp>
        <p:nvSpPr>
          <p:cNvPr id="212" name="Rounded Rectangle 212"/>
          <p:cNvSpPr txBox="1"/>
          <p:nvPr/>
        </p:nvSpPr>
        <p:spPr>
          <a:xfrm>
            <a:off x="637032" y="5486400"/>
            <a:ext cx="8131576" cy="712268"/>
          </a:xfrm>
          <a:prstGeom prst="roundRect">
            <a:avLst>
              <a:gd name="adj" fmla="val 50000"/>
            </a:avLst>
          </a:prstGeom>
          <a:solidFill>
            <a:schemeClr val="accent3">
              <a:lumMod val="20000"/>
              <a:lumOff val="80000"/>
              <a:alpha val="34767"/>
            </a:schemeClr>
          </a:solidFill>
          <a:ln>
            <a:noFill/>
          </a:ln>
        </p:spPr>
        <p:txBody>
          <a:bodyPr wrap="square" lIns="274320" tIns="27432" rIns="274320" bIns="27432" rtlCol="0" anchor="ctr">
            <a:noAutofit/>
          </a:bodyPr>
          <a:lstStyle/>
          <a:p>
            <a:pPr marL="0" indent="0" algn="ctr">
              <a:lnSpc>
                <a:spcPct val="100000"/>
              </a:lnSpc>
              <a:buNone/>
            </a:pPr>
            <a:r>
              <a:rPr lang="en-US" i="1">
                <a:latin typeface="Aptos Light"/>
              </a:rPr>
              <a:t>*If these cannot be verified automatically, AHCCCS will request information from the individual. </a:t>
            </a:r>
          </a:p>
        </p:txBody>
      </p:sp>
    </p:spTree>
    <p:extLst>
      <p:ext uri="{BB962C8B-B14F-4D97-AF65-F5344CB8AC3E}">
        <p14:creationId xmlns:p14="http://schemas.microsoft.com/office/powerpoint/2010/main" val="3470377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BA47-9976-7FAE-6E0C-28B428C03670}"/>
              </a:ext>
            </a:extLst>
          </p:cNvPr>
          <p:cNvSpPr>
            <a:spLocks noGrp="1"/>
          </p:cNvSpPr>
          <p:nvPr>
            <p:ph type="title"/>
          </p:nvPr>
        </p:nvSpPr>
        <p:spPr/>
        <p:txBody>
          <a:bodyPr/>
          <a:lstStyle/>
          <a:p>
            <a:r>
              <a:rPr lang="en-US"/>
              <a:t>Self-attestation at Application and Renewals </a:t>
            </a:r>
          </a:p>
        </p:txBody>
      </p:sp>
      <p:sp>
        <p:nvSpPr>
          <p:cNvPr id="214" name="TextBox 214"/>
          <p:cNvSpPr txBox="1"/>
          <p:nvPr/>
        </p:nvSpPr>
        <p:spPr>
          <a:xfrm>
            <a:off x="841248" y="1600200"/>
            <a:ext cx="10515600" cy="822960"/>
          </a:xfrm>
          <a:prstGeom prst="rect">
            <a:avLst/>
          </a:prstGeom>
          <a:noFill/>
          <a:ln>
            <a:noFill/>
          </a:ln>
        </p:spPr>
        <p:txBody>
          <a:bodyPr wrap="square" lIns="91440" tIns="45720" rIns="91440" bIns="45720" rtlCol="0" anchor="t">
            <a:noAutofit/>
          </a:bodyPr>
          <a:lstStyle/>
          <a:p>
            <a:pPr marL="0" indent="0">
              <a:lnSpc>
                <a:spcPct val="100000"/>
              </a:lnSpc>
              <a:buNone/>
            </a:pPr>
            <a:r>
              <a:rPr lang="en-US" sz="2200"/>
              <a:t>After attempting to verifying using available data sources, AHCCCS will accept self-attestation in 2027 for the following: </a:t>
            </a:r>
          </a:p>
        </p:txBody>
      </p:sp>
      <p:sp>
        <p:nvSpPr>
          <p:cNvPr id="3" name="Rounded Rectangle 2">
            <a:extLst>
              <a:ext uri="{FF2B5EF4-FFF2-40B4-BE49-F238E27FC236}">
                <a16:creationId xmlns:a16="http://schemas.microsoft.com/office/drawing/2014/main" id="{67B4F51D-E346-DDEC-6E54-62D4F7E3D491}"/>
              </a:ext>
            </a:extLst>
          </p:cNvPr>
          <p:cNvSpPr/>
          <p:nvPr/>
        </p:nvSpPr>
        <p:spPr>
          <a:xfrm>
            <a:off x="927100" y="2552700"/>
            <a:ext cx="3395597" cy="1287239"/>
          </a:xfrm>
          <a:prstGeom prst="roundRect">
            <a:avLst>
              <a:gd name="adj" fmla="val 6933"/>
            </a:avLst>
          </a:prstGeom>
          <a:noFill/>
          <a:ln>
            <a:solidFill>
              <a:srgbClr val="3599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CDD3D8EF-EC4B-92D6-0810-D175C94B9D02}"/>
              </a:ext>
            </a:extLst>
          </p:cNvPr>
          <p:cNvSpPr/>
          <p:nvPr/>
        </p:nvSpPr>
        <p:spPr>
          <a:xfrm>
            <a:off x="927100" y="3964490"/>
            <a:ext cx="3395597" cy="1221287"/>
          </a:xfrm>
          <a:prstGeom prst="roundRect">
            <a:avLst>
              <a:gd name="adj" fmla="val 6933"/>
            </a:avLst>
          </a:prstGeom>
          <a:noFill/>
          <a:ln>
            <a:solidFill>
              <a:srgbClr val="CB6C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7EB05BF9-02E9-4A45-63D9-8DA9D3135AA6}"/>
              </a:ext>
            </a:extLst>
          </p:cNvPr>
          <p:cNvSpPr/>
          <p:nvPr/>
        </p:nvSpPr>
        <p:spPr>
          <a:xfrm>
            <a:off x="4456601" y="2552700"/>
            <a:ext cx="6693999" cy="2633077"/>
          </a:xfrm>
          <a:prstGeom prst="roundRect">
            <a:avLst>
              <a:gd name="adj" fmla="val 4248"/>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258">
            <a:extLst>
              <a:ext uri="{FF2B5EF4-FFF2-40B4-BE49-F238E27FC236}">
                <a16:creationId xmlns:a16="http://schemas.microsoft.com/office/drawing/2014/main" id="{0352EB1B-56FD-95D3-1EF7-B1FBB0836C24}"/>
              </a:ext>
            </a:extLst>
          </p:cNvPr>
          <p:cNvSpPr txBox="1"/>
          <p:nvPr/>
        </p:nvSpPr>
        <p:spPr>
          <a:xfrm>
            <a:off x="1041400" y="2624140"/>
            <a:ext cx="2434976" cy="369522"/>
          </a:xfrm>
          <a:prstGeom prst="rect">
            <a:avLst/>
          </a:prstGeom>
          <a:noFill/>
          <a:ln>
            <a:noFill/>
          </a:ln>
        </p:spPr>
        <p:txBody>
          <a:bodyPr wrap="square" lIns="91440" tIns="45720" rIns="91440" bIns="45720" rtlCol="0" anchor="t">
            <a:noAutofit/>
          </a:bodyPr>
          <a:lstStyle/>
          <a:p>
            <a:pPr marL="0" indent="0">
              <a:lnSpc>
                <a:spcPct val="100000"/>
              </a:lnSpc>
              <a:buNone/>
            </a:pPr>
            <a:r>
              <a:rPr lang="en-US" b="1" dirty="0">
                <a:latin typeface="Aptos Black" panose="020B0004020202020204" pitchFamily="34" charset="0"/>
              </a:rPr>
              <a:t>Qualifying Activities</a:t>
            </a:r>
          </a:p>
        </p:txBody>
      </p:sp>
      <p:sp>
        <p:nvSpPr>
          <p:cNvPr id="7" name="TextBox 258">
            <a:extLst>
              <a:ext uri="{FF2B5EF4-FFF2-40B4-BE49-F238E27FC236}">
                <a16:creationId xmlns:a16="http://schemas.microsoft.com/office/drawing/2014/main" id="{9CB1FED7-3643-D41A-3B4E-5B2BEB355626}"/>
              </a:ext>
            </a:extLst>
          </p:cNvPr>
          <p:cNvSpPr txBox="1"/>
          <p:nvPr/>
        </p:nvSpPr>
        <p:spPr>
          <a:xfrm>
            <a:off x="1061003" y="4075346"/>
            <a:ext cx="2936017" cy="369522"/>
          </a:xfrm>
          <a:prstGeom prst="rect">
            <a:avLst/>
          </a:prstGeom>
          <a:noFill/>
          <a:ln>
            <a:noFill/>
          </a:ln>
        </p:spPr>
        <p:txBody>
          <a:bodyPr wrap="square" lIns="91440" tIns="45720" rIns="91440" bIns="45720" rtlCol="0" anchor="t">
            <a:noAutofit/>
          </a:bodyPr>
          <a:lstStyle/>
          <a:p>
            <a:pPr marL="0" indent="0">
              <a:lnSpc>
                <a:spcPct val="100000"/>
              </a:lnSpc>
              <a:buNone/>
            </a:pPr>
            <a:r>
              <a:rPr lang="en-US" b="1" dirty="0">
                <a:latin typeface="Aptos Black" panose="020B0004020202020204" pitchFamily="34" charset="0"/>
              </a:rPr>
              <a:t>Short-Term Exemptions</a:t>
            </a:r>
          </a:p>
        </p:txBody>
      </p:sp>
      <p:sp>
        <p:nvSpPr>
          <p:cNvPr id="8" name="TextBox 258">
            <a:extLst>
              <a:ext uri="{FF2B5EF4-FFF2-40B4-BE49-F238E27FC236}">
                <a16:creationId xmlns:a16="http://schemas.microsoft.com/office/drawing/2014/main" id="{2F6A549B-D877-2F84-6492-48746083F3FF}"/>
              </a:ext>
            </a:extLst>
          </p:cNvPr>
          <p:cNvSpPr txBox="1"/>
          <p:nvPr/>
        </p:nvSpPr>
        <p:spPr>
          <a:xfrm>
            <a:off x="4673427" y="2651870"/>
            <a:ext cx="2434976" cy="369522"/>
          </a:xfrm>
          <a:prstGeom prst="rect">
            <a:avLst/>
          </a:prstGeom>
          <a:noFill/>
          <a:ln>
            <a:noFill/>
          </a:ln>
        </p:spPr>
        <p:txBody>
          <a:bodyPr wrap="square" lIns="91440" tIns="45720" rIns="91440" bIns="45720" rtlCol="0" anchor="t">
            <a:noAutofit/>
          </a:bodyPr>
          <a:lstStyle/>
          <a:p>
            <a:pPr marL="0" indent="0">
              <a:lnSpc>
                <a:spcPct val="100000"/>
              </a:lnSpc>
              <a:buNone/>
            </a:pPr>
            <a:r>
              <a:rPr lang="en-US" b="1" dirty="0">
                <a:latin typeface="Aptos Black" panose="020B0004020202020204" pitchFamily="34" charset="0"/>
              </a:rPr>
              <a:t>Exemptions</a:t>
            </a:r>
          </a:p>
        </p:txBody>
      </p:sp>
      <p:sp>
        <p:nvSpPr>
          <p:cNvPr id="10" name="TextBox 9">
            <a:extLst>
              <a:ext uri="{FF2B5EF4-FFF2-40B4-BE49-F238E27FC236}">
                <a16:creationId xmlns:a16="http://schemas.microsoft.com/office/drawing/2014/main" id="{899D11B7-0C1A-196F-901A-7B3F2803BBB4}"/>
              </a:ext>
            </a:extLst>
          </p:cNvPr>
          <p:cNvSpPr txBox="1"/>
          <p:nvPr/>
        </p:nvSpPr>
        <p:spPr>
          <a:xfrm>
            <a:off x="1044155" y="2916609"/>
            <a:ext cx="3161486" cy="923330"/>
          </a:xfrm>
          <a:prstGeom prst="rect">
            <a:avLst/>
          </a:prstGeom>
          <a:noFill/>
        </p:spPr>
        <p:txBody>
          <a:bodyPr wrap="square" lIns="91440" tIns="45720" rIns="91440" bIns="45720" anchor="t">
            <a:spAutoFit/>
          </a:bodyPr>
          <a:lstStyle/>
          <a:p>
            <a:pPr marL="173038" indent="-173038">
              <a:buClr>
                <a:srgbClr val="359993"/>
              </a:buClr>
              <a:buFont typeface="Arial" panose="020B0604020202020204" pitchFamily="34" charset="0"/>
              <a:buChar char="•"/>
            </a:pPr>
            <a:r>
              <a:rPr lang="en-US" dirty="0">
                <a:latin typeface="Aptos Light" panose="020B0004020202020204" pitchFamily="34" charset="0"/>
              </a:rPr>
              <a:t>Going to school </a:t>
            </a:r>
          </a:p>
          <a:p>
            <a:pPr marL="173038" indent="-173038">
              <a:buClr>
                <a:srgbClr val="359993"/>
              </a:buClr>
              <a:buFont typeface="Arial" panose="020B0604020202020204" pitchFamily="34" charset="0"/>
              <a:buChar char="•"/>
            </a:pPr>
            <a:r>
              <a:rPr lang="en-US" dirty="0">
                <a:latin typeface="Aptos Light" panose="020B0004020202020204" pitchFamily="34" charset="0"/>
              </a:rPr>
              <a:t>Job training or work program</a:t>
            </a:r>
          </a:p>
          <a:p>
            <a:pPr marL="172720" indent="-172720">
              <a:buClr>
                <a:srgbClr val="359993"/>
              </a:buClr>
              <a:buFont typeface="Arial" panose="020B0604020202020204" pitchFamily="34" charset="0"/>
              <a:buChar char="•"/>
            </a:pPr>
            <a:r>
              <a:rPr lang="en-US" dirty="0">
                <a:latin typeface="Aptos Light"/>
              </a:rPr>
              <a:t>Volunteering</a:t>
            </a:r>
          </a:p>
        </p:txBody>
      </p:sp>
      <p:sp>
        <p:nvSpPr>
          <p:cNvPr id="11" name="TextBox 10">
            <a:extLst>
              <a:ext uri="{FF2B5EF4-FFF2-40B4-BE49-F238E27FC236}">
                <a16:creationId xmlns:a16="http://schemas.microsoft.com/office/drawing/2014/main" id="{49B21447-ADAE-03FC-CBEF-24EEDEF9AA57}"/>
              </a:ext>
            </a:extLst>
          </p:cNvPr>
          <p:cNvSpPr txBox="1"/>
          <p:nvPr/>
        </p:nvSpPr>
        <p:spPr>
          <a:xfrm>
            <a:off x="1061004" y="4395579"/>
            <a:ext cx="3161486" cy="646331"/>
          </a:xfrm>
          <a:prstGeom prst="rect">
            <a:avLst/>
          </a:prstGeom>
          <a:noFill/>
        </p:spPr>
        <p:txBody>
          <a:bodyPr wrap="square">
            <a:spAutoFit/>
          </a:bodyPr>
          <a:lstStyle/>
          <a:p>
            <a:pPr marL="173038" indent="-173038">
              <a:buClr>
                <a:srgbClr val="CB6C20"/>
              </a:buClr>
              <a:buFont typeface="Arial" panose="020B0604020202020204" pitchFamily="34" charset="0"/>
              <a:buChar char="•"/>
            </a:pPr>
            <a:r>
              <a:rPr lang="en-US" dirty="0">
                <a:latin typeface="Aptos Light" panose="020B0004020202020204" pitchFamily="34" charset="0"/>
              </a:rPr>
              <a:t>Inpatient care </a:t>
            </a:r>
          </a:p>
          <a:p>
            <a:pPr marL="173038" indent="-173038">
              <a:buClr>
                <a:srgbClr val="CB6C20"/>
              </a:buClr>
              <a:buFont typeface="Arial" panose="020B0604020202020204" pitchFamily="34" charset="0"/>
              <a:buChar char="•"/>
            </a:pPr>
            <a:r>
              <a:rPr lang="en-US" dirty="0">
                <a:latin typeface="Aptos Light" panose="020B0004020202020204" pitchFamily="34" charset="0"/>
              </a:rPr>
              <a:t>Medical travel</a:t>
            </a:r>
          </a:p>
        </p:txBody>
      </p:sp>
      <p:sp>
        <p:nvSpPr>
          <p:cNvPr id="12" name="TextBox 11">
            <a:extLst>
              <a:ext uri="{FF2B5EF4-FFF2-40B4-BE49-F238E27FC236}">
                <a16:creationId xmlns:a16="http://schemas.microsoft.com/office/drawing/2014/main" id="{F4AA2B07-4340-E7D0-3010-9E442AD813A3}"/>
              </a:ext>
            </a:extLst>
          </p:cNvPr>
          <p:cNvSpPr txBox="1"/>
          <p:nvPr/>
        </p:nvSpPr>
        <p:spPr>
          <a:xfrm>
            <a:off x="4673427" y="3013970"/>
            <a:ext cx="5826298" cy="2031325"/>
          </a:xfrm>
          <a:prstGeom prst="rect">
            <a:avLst/>
          </a:prstGeom>
          <a:noFill/>
        </p:spPr>
        <p:txBody>
          <a:bodyPr wrap="square" lIns="91440" tIns="45720" rIns="91440" bIns="45720" anchor="t">
            <a:spAutoFit/>
          </a:bodyPr>
          <a:lstStyle/>
          <a:p>
            <a:pPr marL="172720" indent="-172720">
              <a:buClr>
                <a:schemeClr val="accent5"/>
              </a:buClr>
              <a:buFont typeface="Arial" panose="020B0604020202020204" pitchFamily="34" charset="0"/>
              <a:buChar char="•"/>
            </a:pPr>
            <a:r>
              <a:rPr lang="en-US" dirty="0">
                <a:latin typeface="Aptos Light"/>
              </a:rPr>
              <a:t>A parent, guardian, caretaker relative, or family caregiver for a child age 13 and younger for an individual with a disability</a:t>
            </a:r>
          </a:p>
          <a:p>
            <a:pPr marL="172720" indent="-172720">
              <a:buClr>
                <a:schemeClr val="accent5"/>
              </a:buClr>
              <a:buFont typeface="Arial" panose="020B0604020202020204" pitchFamily="34" charset="0"/>
              <a:buChar char="•"/>
            </a:pPr>
            <a:r>
              <a:rPr lang="en-US" dirty="0">
                <a:latin typeface="Aptos Light"/>
              </a:rPr>
              <a:t>Medical frailty (all categories) </a:t>
            </a:r>
          </a:p>
          <a:p>
            <a:pPr marL="172720" indent="-172720">
              <a:buClr>
                <a:schemeClr val="accent5"/>
              </a:buClr>
              <a:buFont typeface="Arial" panose="020B0604020202020204" pitchFamily="34" charset="0"/>
              <a:buChar char="•"/>
            </a:pPr>
            <a:r>
              <a:rPr lang="en-US" dirty="0">
                <a:latin typeface="Aptos Light"/>
              </a:rPr>
              <a:t>Pregnancy </a:t>
            </a:r>
          </a:p>
          <a:p>
            <a:pPr marL="172720" indent="-172720">
              <a:buClr>
                <a:schemeClr val="accent5"/>
              </a:buClr>
              <a:buFont typeface="Arial" panose="020B0604020202020204" pitchFamily="34" charset="0"/>
              <a:buChar char="•"/>
            </a:pPr>
            <a:r>
              <a:rPr lang="en-US" dirty="0">
                <a:latin typeface="Aptos Light"/>
              </a:rPr>
              <a:t>Participating in a drug or alcohol treatment or rehabilitation program</a:t>
            </a:r>
          </a:p>
        </p:txBody>
      </p:sp>
      <p:pic>
        <p:nvPicPr>
          <p:cNvPr id="14" name="Graphic 13" descr="Checkmark with solid fill">
            <a:extLst>
              <a:ext uri="{FF2B5EF4-FFF2-40B4-BE49-F238E27FC236}">
                <a16:creationId xmlns:a16="http://schemas.microsoft.com/office/drawing/2014/main" id="{B494E86E-724D-E506-932D-30A596BDD1F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839356" y="2651870"/>
            <a:ext cx="315327" cy="315327"/>
          </a:xfrm>
          <a:prstGeom prst="rect">
            <a:avLst/>
          </a:prstGeom>
        </p:spPr>
      </p:pic>
      <p:pic>
        <p:nvPicPr>
          <p:cNvPr id="16" name="Graphic 15" descr="Hourglass Finished with solid fill">
            <a:extLst>
              <a:ext uri="{FF2B5EF4-FFF2-40B4-BE49-F238E27FC236}">
                <a16:creationId xmlns:a16="http://schemas.microsoft.com/office/drawing/2014/main" id="{634E9991-BB63-24AE-1810-652161C088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3848099" y="4113446"/>
            <a:ext cx="317500" cy="317500"/>
          </a:xfrm>
          <a:prstGeom prst="rect">
            <a:avLst/>
          </a:prstGeom>
        </p:spPr>
      </p:pic>
      <p:pic>
        <p:nvPicPr>
          <p:cNvPr id="13" name="Graphic 17" descr="Close with solid fill">
            <a:extLst>
              <a:ext uri="{FF2B5EF4-FFF2-40B4-BE49-F238E27FC236}">
                <a16:creationId xmlns:a16="http://schemas.microsoft.com/office/drawing/2014/main" id="{C59B4E62-D071-D448-0A0B-04553A97E0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33629" y="2624140"/>
            <a:ext cx="369522" cy="369522"/>
          </a:xfrm>
          <a:prstGeom prst="rect">
            <a:avLst/>
          </a:prstGeom>
        </p:spPr>
      </p:pic>
    </p:spTree>
    <p:extLst>
      <p:ext uri="{BB962C8B-B14F-4D97-AF65-F5344CB8AC3E}">
        <p14:creationId xmlns:p14="http://schemas.microsoft.com/office/powerpoint/2010/main" val="3402137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27612-239F-03DA-2871-3F00ED3819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C54E4CA-AC82-93E7-0C63-C70408463534}"/>
              </a:ext>
            </a:extLst>
          </p:cNvPr>
          <p:cNvSpPr>
            <a:spLocks noGrp="1"/>
          </p:cNvSpPr>
          <p:nvPr>
            <p:ph type="title"/>
          </p:nvPr>
        </p:nvSpPr>
        <p:spPr/>
        <p:txBody>
          <a:bodyPr>
            <a:normAutofit/>
          </a:bodyPr>
          <a:lstStyle/>
          <a:p>
            <a:r>
              <a:rPr lang="en-US" sz="3600"/>
              <a:t>What Happens if AHCCCS Needs More Information?</a:t>
            </a:r>
          </a:p>
        </p:txBody>
      </p:sp>
      <p:sp>
        <p:nvSpPr>
          <p:cNvPr id="215" name="TextBox 215"/>
          <p:cNvSpPr txBox="1"/>
          <p:nvPr/>
        </p:nvSpPr>
        <p:spPr>
          <a:xfrm>
            <a:off x="707136" y="1412310"/>
            <a:ext cx="10515600" cy="457200"/>
          </a:xfrm>
          <a:prstGeom prst="rect">
            <a:avLst/>
          </a:prstGeom>
          <a:noFill/>
          <a:ln>
            <a:noFill/>
          </a:ln>
        </p:spPr>
        <p:txBody>
          <a:bodyPr wrap="square" lIns="91440" tIns="45720" rIns="91440" bIns="45720" rtlCol="0" anchor="t">
            <a:noAutofit/>
          </a:bodyPr>
          <a:lstStyle/>
          <a:p>
            <a:pPr marL="0" indent="0">
              <a:lnSpc>
                <a:spcPct val="100000"/>
              </a:lnSpc>
              <a:buNone/>
            </a:pPr>
            <a:r>
              <a:rPr lang="en-US" sz="2400" b="1">
                <a:solidFill>
                  <a:srgbClr val="359993"/>
                </a:solidFill>
              </a:rPr>
              <a:t>AHCCCS will first check the information it already has. </a:t>
            </a:r>
          </a:p>
        </p:txBody>
      </p:sp>
      <p:sp>
        <p:nvSpPr>
          <p:cNvPr id="216" name="Rounded Rectangle 216"/>
          <p:cNvSpPr/>
          <p:nvPr/>
        </p:nvSpPr>
        <p:spPr>
          <a:xfrm>
            <a:off x="829056" y="1869510"/>
            <a:ext cx="3410712" cy="2207712"/>
          </a:xfrm>
          <a:prstGeom prst="roundRect">
            <a:avLst>
              <a:gd name="adj" fmla="val 1066"/>
            </a:avLst>
          </a:prstGeom>
          <a:solidFill>
            <a:schemeClr val="bg1">
              <a:lumMod val="75000"/>
              <a:alpha val="10196"/>
            </a:schemeClr>
          </a:solidFill>
          <a:ln>
            <a:noFill/>
          </a:ln>
        </p:spPr>
        <p:txBody>
          <a:bodyPr wrap="square" lIns="91440" tIns="45720" rIns="91440" bIns="45720" rtlCol="0" anchor="t">
            <a:noAutofit/>
          </a:bodyPr>
          <a:lstStyle/>
          <a:p>
            <a:endParaRPr lang="en-US"/>
          </a:p>
        </p:txBody>
      </p:sp>
      <p:sp>
        <p:nvSpPr>
          <p:cNvPr id="217" name="TextBox 217"/>
          <p:cNvSpPr txBox="1"/>
          <p:nvPr/>
        </p:nvSpPr>
        <p:spPr>
          <a:xfrm>
            <a:off x="982082" y="1994144"/>
            <a:ext cx="3136392" cy="1778606"/>
          </a:xfrm>
          <a:prstGeom prst="rect">
            <a:avLst/>
          </a:prstGeom>
          <a:noFill/>
          <a:ln>
            <a:noFill/>
          </a:ln>
        </p:spPr>
        <p:txBody>
          <a:bodyPr wrap="square" lIns="91440" tIns="45720" rIns="91440" bIns="45720" rtlCol="0" anchor="t">
            <a:noAutofit/>
          </a:bodyPr>
          <a:lstStyle/>
          <a:p>
            <a:pPr marL="0" indent="0">
              <a:lnSpc>
                <a:spcPct val="105000"/>
              </a:lnSpc>
              <a:buNone/>
            </a:pPr>
            <a:r>
              <a:rPr lang="en-US"/>
              <a:t>If more information is needed, AHCCCS will contact the member. The member will have </a:t>
            </a:r>
            <a:r>
              <a:rPr lang="en-US" b="1">
                <a:solidFill>
                  <a:srgbClr val="359993"/>
                </a:solidFill>
              </a:rPr>
              <a:t>35 days to respond</a:t>
            </a:r>
            <a:r>
              <a:rPr lang="en-US"/>
              <a:t>. </a:t>
            </a:r>
          </a:p>
        </p:txBody>
      </p:sp>
      <p:sp>
        <p:nvSpPr>
          <p:cNvPr id="218" name="Rounded Rectangle 218"/>
          <p:cNvSpPr/>
          <p:nvPr/>
        </p:nvSpPr>
        <p:spPr>
          <a:xfrm>
            <a:off x="4386072" y="1869510"/>
            <a:ext cx="3410712" cy="2207712"/>
          </a:xfrm>
          <a:prstGeom prst="roundRect">
            <a:avLst>
              <a:gd name="adj" fmla="val 1066"/>
            </a:avLst>
          </a:prstGeom>
          <a:solidFill>
            <a:schemeClr val="bg1">
              <a:lumMod val="75000"/>
              <a:alpha val="10196"/>
            </a:schemeClr>
          </a:solidFill>
          <a:ln>
            <a:noFill/>
          </a:ln>
        </p:spPr>
        <p:txBody>
          <a:bodyPr wrap="square" lIns="91440" tIns="45720" rIns="91440" bIns="45720" rtlCol="0" anchor="t">
            <a:noAutofit/>
          </a:bodyPr>
          <a:lstStyle/>
          <a:p>
            <a:endParaRPr lang="en-US"/>
          </a:p>
        </p:txBody>
      </p:sp>
      <p:sp>
        <p:nvSpPr>
          <p:cNvPr id="219" name="TextBox 219"/>
          <p:cNvSpPr txBox="1"/>
          <p:nvPr/>
        </p:nvSpPr>
        <p:spPr>
          <a:xfrm>
            <a:off x="4539098" y="1994144"/>
            <a:ext cx="3136392" cy="1920240"/>
          </a:xfrm>
          <a:prstGeom prst="rect">
            <a:avLst/>
          </a:prstGeom>
          <a:noFill/>
          <a:ln>
            <a:noFill/>
          </a:ln>
        </p:spPr>
        <p:txBody>
          <a:bodyPr wrap="square" lIns="91440" tIns="45720" rIns="91440" bIns="45720" rtlCol="0" anchor="t">
            <a:noAutofit/>
          </a:bodyPr>
          <a:lstStyle/>
          <a:p>
            <a:pPr marL="0" indent="0">
              <a:lnSpc>
                <a:spcPct val="105000"/>
              </a:lnSpc>
              <a:buNone/>
            </a:pPr>
            <a:r>
              <a:rPr lang="en-US"/>
              <a:t>If the member does not respond in time, or AHCCCS still needs more information, </a:t>
            </a:r>
            <a:r>
              <a:rPr lang="en-US" b="1">
                <a:solidFill>
                  <a:srgbClr val="359993"/>
                </a:solidFill>
              </a:rPr>
              <a:t>AHCCCS will send a notice saying the member’s coverage will end.* </a:t>
            </a:r>
          </a:p>
        </p:txBody>
      </p:sp>
      <p:sp>
        <p:nvSpPr>
          <p:cNvPr id="220" name="Rounded Rectangle 220"/>
          <p:cNvSpPr/>
          <p:nvPr/>
        </p:nvSpPr>
        <p:spPr>
          <a:xfrm>
            <a:off x="7943088" y="1869510"/>
            <a:ext cx="3410712" cy="2207712"/>
          </a:xfrm>
          <a:prstGeom prst="roundRect">
            <a:avLst>
              <a:gd name="adj" fmla="val 1066"/>
            </a:avLst>
          </a:prstGeom>
          <a:solidFill>
            <a:schemeClr val="bg1">
              <a:lumMod val="75000"/>
              <a:alpha val="10196"/>
            </a:schemeClr>
          </a:solidFill>
          <a:ln>
            <a:noFill/>
          </a:ln>
        </p:spPr>
        <p:txBody>
          <a:bodyPr wrap="square" lIns="91440" tIns="45720" rIns="91440" bIns="45720" rtlCol="0" anchor="t">
            <a:noAutofit/>
          </a:bodyPr>
          <a:lstStyle/>
          <a:p>
            <a:endParaRPr lang="en-US"/>
          </a:p>
        </p:txBody>
      </p:sp>
      <p:sp>
        <p:nvSpPr>
          <p:cNvPr id="221" name="TextBox 221"/>
          <p:cNvSpPr txBox="1"/>
          <p:nvPr/>
        </p:nvSpPr>
        <p:spPr>
          <a:xfrm>
            <a:off x="8096114" y="1994144"/>
            <a:ext cx="3136392" cy="1920240"/>
          </a:xfrm>
          <a:prstGeom prst="rect">
            <a:avLst/>
          </a:prstGeom>
          <a:noFill/>
          <a:ln>
            <a:noFill/>
          </a:ln>
        </p:spPr>
        <p:txBody>
          <a:bodyPr wrap="square" lIns="91440" tIns="45720" rIns="91440" bIns="45720" rtlCol="0" anchor="t">
            <a:noAutofit/>
          </a:bodyPr>
          <a:lstStyle/>
          <a:p>
            <a:pPr marL="0" indent="0">
              <a:lnSpc>
                <a:spcPct val="105000"/>
              </a:lnSpc>
              <a:buNone/>
            </a:pPr>
            <a:r>
              <a:rPr lang="en-US"/>
              <a:t>The member will then have </a:t>
            </a:r>
            <a:r>
              <a:rPr lang="en-US" b="1">
                <a:solidFill>
                  <a:srgbClr val="359993"/>
                </a:solidFill>
              </a:rPr>
              <a:t>30 more days </a:t>
            </a:r>
            <a:r>
              <a:rPr lang="en-US"/>
              <a:t>to show that they meet the work requirements or qualify for an exemption. </a:t>
            </a:r>
          </a:p>
        </p:txBody>
      </p:sp>
      <p:sp>
        <p:nvSpPr>
          <p:cNvPr id="222" name="TextBox 222"/>
          <p:cNvSpPr txBox="1"/>
          <p:nvPr/>
        </p:nvSpPr>
        <p:spPr>
          <a:xfrm>
            <a:off x="1427966" y="4219393"/>
            <a:ext cx="9632515" cy="731520"/>
          </a:xfrm>
          <a:prstGeom prst="rect">
            <a:avLst/>
          </a:prstGeom>
          <a:noFill/>
          <a:ln>
            <a:noFill/>
          </a:ln>
        </p:spPr>
        <p:txBody>
          <a:bodyPr wrap="square" lIns="91440" tIns="45720" rIns="91440" bIns="45720" rtlCol="0" anchor="t">
            <a:noAutofit/>
          </a:bodyPr>
          <a:lstStyle/>
          <a:p>
            <a:pPr marL="0" indent="0">
              <a:lnSpc>
                <a:spcPct val="100000"/>
              </a:lnSpc>
              <a:buNone/>
            </a:pPr>
            <a:r>
              <a:rPr lang="en-US">
                <a:latin typeface="Aptos Light"/>
              </a:rPr>
              <a:t>*The notice will explain why coverage may end, when it will end, and how to ask AHCCCS to review or appeal the decision.</a:t>
            </a:r>
          </a:p>
        </p:txBody>
      </p:sp>
      <p:sp>
        <p:nvSpPr>
          <p:cNvPr id="223" name="Rounded Rectangle 223"/>
          <p:cNvSpPr txBox="1"/>
          <p:nvPr/>
        </p:nvSpPr>
        <p:spPr>
          <a:xfrm>
            <a:off x="829056" y="4978471"/>
            <a:ext cx="8540412" cy="777240"/>
          </a:xfrm>
          <a:prstGeom prst="roundRect">
            <a:avLst>
              <a:gd name="adj" fmla="val 12933"/>
            </a:avLst>
          </a:prstGeom>
          <a:solidFill>
            <a:schemeClr val="accent5">
              <a:alpha val="8283"/>
            </a:schemeClr>
          </a:solidFill>
          <a:ln>
            <a:noFill/>
          </a:ln>
        </p:spPr>
        <p:txBody>
          <a:bodyPr wrap="square" lIns="320040" tIns="27432" rIns="320040" bIns="27432" rtlCol="0" anchor="ctr">
            <a:noAutofit/>
          </a:bodyPr>
          <a:lstStyle/>
          <a:p>
            <a:pPr marL="0" indent="0">
              <a:lnSpc>
                <a:spcPct val="100000"/>
              </a:lnSpc>
              <a:buNone/>
            </a:pPr>
            <a:r>
              <a:rPr lang="en-US" sz="1800"/>
              <a:t>If a member doesn't respond or doesn't provide enough information, </a:t>
            </a:r>
            <a:r>
              <a:rPr lang="en-US" sz="1800" b="1">
                <a:solidFill>
                  <a:schemeClr val="accent5"/>
                </a:solidFill>
              </a:rPr>
              <a:t>AHCCCS will send a notice before coverage ends, including appeal rights</a:t>
            </a:r>
            <a:r>
              <a:rPr lang="en-US" sz="1800"/>
              <a:t>.</a:t>
            </a:r>
          </a:p>
        </p:txBody>
      </p:sp>
      <p:pic>
        <p:nvPicPr>
          <p:cNvPr id="3" name="Graphic 2" descr="Warning with solid fill">
            <a:extLst>
              <a:ext uri="{FF2B5EF4-FFF2-40B4-BE49-F238E27FC236}">
                <a16:creationId xmlns:a16="http://schemas.microsoft.com/office/drawing/2014/main" id="{3A42B404-FFD6-79D8-7056-116603E6E2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4228317"/>
            <a:ext cx="436846" cy="436846"/>
          </a:xfrm>
          <a:prstGeom prst="rect">
            <a:avLst/>
          </a:prstGeom>
        </p:spPr>
      </p:pic>
    </p:spTree>
    <p:extLst>
      <p:ext uri="{BB962C8B-B14F-4D97-AF65-F5344CB8AC3E}">
        <p14:creationId xmlns:p14="http://schemas.microsoft.com/office/powerpoint/2010/main" val="1852862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C6C8-4BB8-159E-C936-9FD89A4C2F77}"/>
              </a:ext>
            </a:extLst>
          </p:cNvPr>
          <p:cNvSpPr>
            <a:spLocks noGrp="1"/>
          </p:cNvSpPr>
          <p:nvPr>
            <p:ph type="title"/>
          </p:nvPr>
        </p:nvSpPr>
        <p:spPr/>
        <p:txBody>
          <a:bodyPr/>
          <a:lstStyle/>
          <a:p>
            <a:r>
              <a:rPr lang="en-US"/>
              <a:t>6-Month Renewals Overview </a:t>
            </a:r>
          </a:p>
        </p:txBody>
      </p:sp>
      <p:sp>
        <p:nvSpPr>
          <p:cNvPr id="224" name="TextBox 224"/>
          <p:cNvSpPr txBox="1"/>
          <p:nvPr/>
        </p:nvSpPr>
        <p:spPr>
          <a:xfrm>
            <a:off x="841248" y="1691640"/>
            <a:ext cx="4983480" cy="3749040"/>
          </a:xfrm>
          <a:prstGeom prst="rect">
            <a:avLst/>
          </a:prstGeom>
          <a:noFill/>
          <a:ln>
            <a:noFill/>
          </a:ln>
        </p:spPr>
        <p:txBody>
          <a:bodyPr wrap="square" lIns="91440" tIns="45720" rIns="91440" bIns="45720" rtlCol="0" anchor="t">
            <a:noAutofit/>
          </a:bodyPr>
          <a:lstStyle/>
          <a:p>
            <a:pPr marL="0" indent="0">
              <a:lnSpc>
                <a:spcPct val="105000"/>
              </a:lnSpc>
              <a:buNone/>
            </a:pPr>
            <a:r>
              <a:rPr lang="en-US" sz="2600" b="1">
                <a:solidFill>
                  <a:srgbClr val="359993"/>
                </a:solidFill>
              </a:rPr>
              <a:t>Starting January 1, 2027, </a:t>
            </a:r>
            <a:r>
              <a:rPr lang="en-US" sz="2600"/>
              <a:t>all individuals in the adult group will need to </a:t>
            </a:r>
            <a:r>
              <a:rPr lang="en-US" sz="2600" b="1">
                <a:solidFill>
                  <a:srgbClr val="359993"/>
                </a:solidFill>
              </a:rPr>
              <a:t>renew their AHCCCS coverage every 6 months </a:t>
            </a:r>
            <a:r>
              <a:rPr lang="en-US" sz="2600"/>
              <a:t>instead of once a year. </a:t>
            </a:r>
          </a:p>
          <a:p>
            <a:pPr marL="342900" indent="-342900">
              <a:lnSpc>
                <a:spcPct val="100000"/>
              </a:lnSpc>
              <a:spcBef>
                <a:spcPts val="1400"/>
              </a:spcBef>
              <a:buFont typeface="Courier New" pitchFamily="49" charset="0"/>
              <a:buChar char="o"/>
            </a:pPr>
            <a:r>
              <a:rPr lang="en-US" sz="2000">
                <a:latin typeface="Aptos Light"/>
              </a:rPr>
              <a:t>American Indians or Alaska Natives will continue to remain on a 12-month renewal cycle. </a:t>
            </a:r>
          </a:p>
        </p:txBody>
      </p:sp>
      <p:sp>
        <p:nvSpPr>
          <p:cNvPr id="225" name="Rounded Rectangle 225"/>
          <p:cNvSpPr/>
          <p:nvPr/>
        </p:nvSpPr>
        <p:spPr>
          <a:xfrm>
            <a:off x="6099048" y="1691640"/>
            <a:ext cx="5257800" cy="374904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26" name="TextBox 226"/>
          <p:cNvSpPr txBox="1"/>
          <p:nvPr/>
        </p:nvSpPr>
        <p:spPr>
          <a:xfrm>
            <a:off x="6419088" y="1920240"/>
            <a:ext cx="4663440" cy="3383280"/>
          </a:xfrm>
          <a:prstGeom prst="rect">
            <a:avLst/>
          </a:prstGeom>
          <a:noFill/>
          <a:ln>
            <a:noFill/>
          </a:ln>
        </p:spPr>
        <p:txBody>
          <a:bodyPr wrap="square" lIns="91440" tIns="45720" rIns="91440" bIns="45720" rtlCol="0" anchor="t">
            <a:noAutofit/>
          </a:bodyPr>
          <a:lstStyle/>
          <a:p>
            <a:pPr marL="0" indent="0">
              <a:lnSpc>
                <a:spcPct val="105000"/>
              </a:lnSpc>
              <a:buNone/>
            </a:pPr>
            <a:r>
              <a:rPr lang="en-US" sz="2200" b="1"/>
              <a:t>AHCCCS will transition individuals to 6-month renewals during their first renewal in 2027. </a:t>
            </a:r>
          </a:p>
          <a:p>
            <a:pPr marL="0" indent="0">
              <a:lnSpc>
                <a:spcPct val="105000"/>
              </a:lnSpc>
              <a:spcBef>
                <a:spcPts val="1400"/>
              </a:spcBef>
              <a:buNone/>
            </a:pPr>
            <a:r>
              <a:rPr lang="en-US" sz="2000"/>
              <a:t>If an individual renews in December 2026, they will be renewed until December 2027. Then in December 2027, they will move to a 6-month renewal cycle.</a:t>
            </a:r>
          </a:p>
        </p:txBody>
      </p:sp>
    </p:spTree>
    <p:extLst>
      <p:ext uri="{BB962C8B-B14F-4D97-AF65-F5344CB8AC3E}">
        <p14:creationId xmlns:p14="http://schemas.microsoft.com/office/powerpoint/2010/main" val="2788949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3B4B0-67B7-F590-7D59-34073872361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81CE7E5-D8DC-8B78-1570-AD1E59087789}"/>
              </a:ext>
            </a:extLst>
          </p:cNvPr>
          <p:cNvSpPr>
            <a:spLocks noGrp="1"/>
          </p:cNvSpPr>
          <p:nvPr>
            <p:ph type="title"/>
          </p:nvPr>
        </p:nvSpPr>
        <p:spPr/>
        <p:txBody>
          <a:bodyPr/>
          <a:lstStyle/>
          <a:p>
            <a:r>
              <a:rPr lang="en-US"/>
              <a:t>What Your Staff Should Say (and Not Say)</a:t>
            </a:r>
          </a:p>
        </p:txBody>
      </p:sp>
      <p:sp>
        <p:nvSpPr>
          <p:cNvPr id="227" name="Rounded Rectangle 227"/>
          <p:cNvSpPr txBox="1"/>
          <p:nvPr/>
        </p:nvSpPr>
        <p:spPr>
          <a:xfrm>
            <a:off x="841248" y="1901952"/>
            <a:ext cx="1371600" cy="566928"/>
          </a:xfrm>
          <a:prstGeom prst="roundRect">
            <a:avLst>
              <a:gd name="adj" fmla="val 16000"/>
            </a:avLst>
          </a:prstGeom>
          <a:solidFill>
            <a:srgbClr val="359993"/>
          </a:solidFill>
          <a:ln>
            <a:noFill/>
          </a:ln>
        </p:spPr>
        <p:txBody>
          <a:bodyPr wrap="square" lIns="45720" tIns="0" rIns="45720" bIns="0" rtlCol="0" anchor="ctr">
            <a:noAutofit/>
          </a:bodyPr>
          <a:lstStyle/>
          <a:p>
            <a:pPr marL="0" indent="0" algn="ctr">
              <a:lnSpc>
                <a:spcPct val="100000"/>
              </a:lnSpc>
              <a:buNone/>
            </a:pPr>
            <a:r>
              <a:rPr lang="en-US" sz="2000" b="1">
                <a:solidFill>
                  <a:schemeClr val="bg1"/>
                </a:solidFill>
                <a:latin typeface="Aptos Black"/>
              </a:rPr>
              <a:t>DO</a:t>
            </a:r>
          </a:p>
        </p:txBody>
      </p:sp>
      <p:sp>
        <p:nvSpPr>
          <p:cNvPr id="228" name="TextBox 228"/>
          <p:cNvSpPr txBox="1"/>
          <p:nvPr/>
        </p:nvSpPr>
        <p:spPr>
          <a:xfrm>
            <a:off x="2423160" y="1783080"/>
            <a:ext cx="8933688" cy="804672"/>
          </a:xfrm>
          <a:prstGeom prst="rect">
            <a:avLst/>
          </a:prstGeom>
          <a:noFill/>
          <a:ln>
            <a:noFill/>
          </a:ln>
        </p:spPr>
        <p:txBody>
          <a:bodyPr wrap="square" lIns="91440" tIns="45720" rIns="91440" bIns="45720" rtlCol="0" anchor="ctr">
            <a:noAutofit/>
          </a:bodyPr>
          <a:lstStyle/>
          <a:p>
            <a:pPr marL="0" indent="0">
              <a:lnSpc>
                <a:spcPct val="100000"/>
              </a:lnSpc>
              <a:buNone/>
            </a:pPr>
            <a:r>
              <a:rPr lang="en-US" sz="2200"/>
              <a:t>Remind members that AHCCCS will let them know if these changes apply to them. </a:t>
            </a:r>
          </a:p>
        </p:txBody>
      </p:sp>
      <p:cxnSp>
        <p:nvCxnSpPr>
          <p:cNvPr id="229" name="Straight Connector 229"/>
          <p:cNvCxnSpPr/>
          <p:nvPr/>
        </p:nvCxnSpPr>
        <p:spPr>
          <a:xfrm>
            <a:off x="841248" y="2651760"/>
            <a:ext cx="10515600" cy="0"/>
          </a:xfrm>
          <a:prstGeom prst="line">
            <a:avLst/>
          </a:prstGeom>
          <a:ln w="9525">
            <a:solidFill>
              <a:schemeClr val="bg2"/>
            </a:solidFill>
          </a:ln>
        </p:spPr>
      </p:cxnSp>
      <p:sp>
        <p:nvSpPr>
          <p:cNvPr id="230" name="Rounded Rectangle 230"/>
          <p:cNvSpPr txBox="1"/>
          <p:nvPr/>
        </p:nvSpPr>
        <p:spPr>
          <a:xfrm>
            <a:off x="841248" y="2862072"/>
            <a:ext cx="1371600" cy="566928"/>
          </a:xfrm>
          <a:prstGeom prst="roundRect">
            <a:avLst>
              <a:gd name="adj" fmla="val 16000"/>
            </a:avLst>
          </a:prstGeom>
          <a:solidFill>
            <a:srgbClr val="359993"/>
          </a:solidFill>
          <a:ln>
            <a:noFill/>
          </a:ln>
        </p:spPr>
        <p:txBody>
          <a:bodyPr wrap="square" lIns="45720" tIns="0" rIns="45720" bIns="0" rtlCol="0" anchor="ctr">
            <a:noAutofit/>
          </a:bodyPr>
          <a:lstStyle/>
          <a:p>
            <a:pPr marL="0" indent="0" algn="ctr">
              <a:lnSpc>
                <a:spcPct val="100000"/>
              </a:lnSpc>
              <a:buNone/>
            </a:pPr>
            <a:r>
              <a:rPr lang="en-US" sz="2000" b="1">
                <a:solidFill>
                  <a:schemeClr val="bg1"/>
                </a:solidFill>
                <a:latin typeface="Aptos Black"/>
              </a:rPr>
              <a:t>DO</a:t>
            </a:r>
          </a:p>
        </p:txBody>
      </p:sp>
      <p:sp>
        <p:nvSpPr>
          <p:cNvPr id="231" name="TextBox 231"/>
          <p:cNvSpPr txBox="1"/>
          <p:nvPr/>
        </p:nvSpPr>
        <p:spPr>
          <a:xfrm>
            <a:off x="2423160" y="2743200"/>
            <a:ext cx="8933688" cy="804672"/>
          </a:xfrm>
          <a:prstGeom prst="rect">
            <a:avLst/>
          </a:prstGeom>
          <a:noFill/>
          <a:ln>
            <a:noFill/>
          </a:ln>
        </p:spPr>
        <p:txBody>
          <a:bodyPr wrap="square" lIns="91440" tIns="45720" rIns="91440" bIns="45720" rtlCol="0" anchor="ctr">
            <a:noAutofit/>
          </a:bodyPr>
          <a:lstStyle/>
          <a:p>
            <a:pPr marL="0" indent="0">
              <a:lnSpc>
                <a:spcPct val="100000"/>
              </a:lnSpc>
              <a:buNone/>
            </a:pPr>
            <a:r>
              <a:rPr lang="en-US" sz="2200"/>
              <a:t>Direct members to </a:t>
            </a:r>
            <a:r>
              <a:rPr lang="en-US" sz="2200" u="sng" err="1">
                <a:solidFill>
                  <a:srgbClr val="359993"/>
                </a:solidFill>
              </a:rPr>
              <a:t>KeepMyAHCCCS.com</a:t>
            </a:r>
            <a:r>
              <a:rPr lang="en-US" sz="2200"/>
              <a:t> for the most current information.</a:t>
            </a:r>
          </a:p>
        </p:txBody>
      </p:sp>
      <p:cxnSp>
        <p:nvCxnSpPr>
          <p:cNvPr id="232" name="Straight Connector 232"/>
          <p:cNvCxnSpPr/>
          <p:nvPr/>
        </p:nvCxnSpPr>
        <p:spPr>
          <a:xfrm>
            <a:off x="841248" y="3611880"/>
            <a:ext cx="10515600" cy="0"/>
          </a:xfrm>
          <a:prstGeom prst="line">
            <a:avLst/>
          </a:prstGeom>
          <a:ln w="9525">
            <a:solidFill>
              <a:schemeClr val="bg2"/>
            </a:solidFill>
          </a:ln>
        </p:spPr>
      </p:cxnSp>
      <p:sp>
        <p:nvSpPr>
          <p:cNvPr id="233" name="Rounded Rectangle 233"/>
          <p:cNvSpPr txBox="1"/>
          <p:nvPr/>
        </p:nvSpPr>
        <p:spPr>
          <a:xfrm>
            <a:off x="841248" y="3822192"/>
            <a:ext cx="1371600" cy="566928"/>
          </a:xfrm>
          <a:prstGeom prst="roundRect">
            <a:avLst>
              <a:gd name="adj" fmla="val 16000"/>
            </a:avLst>
          </a:prstGeom>
          <a:solidFill>
            <a:srgbClr val="359993"/>
          </a:solidFill>
          <a:ln>
            <a:noFill/>
          </a:ln>
        </p:spPr>
        <p:txBody>
          <a:bodyPr wrap="square" lIns="45720" tIns="0" rIns="45720" bIns="0" rtlCol="0" anchor="ctr">
            <a:noAutofit/>
          </a:bodyPr>
          <a:lstStyle/>
          <a:p>
            <a:pPr marL="0" indent="0" algn="ctr">
              <a:lnSpc>
                <a:spcPct val="100000"/>
              </a:lnSpc>
              <a:buNone/>
            </a:pPr>
            <a:r>
              <a:rPr lang="en-US" sz="2000" b="1">
                <a:solidFill>
                  <a:schemeClr val="bg1"/>
                </a:solidFill>
                <a:latin typeface="Aptos Black"/>
              </a:rPr>
              <a:t>DO</a:t>
            </a:r>
          </a:p>
        </p:txBody>
      </p:sp>
      <p:sp>
        <p:nvSpPr>
          <p:cNvPr id="234" name="TextBox 234"/>
          <p:cNvSpPr txBox="1"/>
          <p:nvPr/>
        </p:nvSpPr>
        <p:spPr>
          <a:xfrm>
            <a:off x="2423160" y="3703320"/>
            <a:ext cx="8933688" cy="804672"/>
          </a:xfrm>
          <a:prstGeom prst="rect">
            <a:avLst/>
          </a:prstGeom>
          <a:noFill/>
          <a:ln>
            <a:noFill/>
          </a:ln>
        </p:spPr>
        <p:txBody>
          <a:bodyPr wrap="square" lIns="91440" tIns="45720" rIns="91440" bIns="45720" rtlCol="0" anchor="ctr">
            <a:noAutofit/>
          </a:bodyPr>
          <a:lstStyle/>
          <a:p>
            <a:pPr marL="0" indent="0">
              <a:lnSpc>
                <a:spcPct val="100000"/>
              </a:lnSpc>
              <a:buNone/>
            </a:pPr>
            <a:r>
              <a:rPr lang="en-US" sz="2200"/>
              <a:t>Encourage members to update their contact info in the </a:t>
            </a:r>
            <a:r>
              <a:rPr lang="en-US" sz="2200" u="sng">
                <a:solidFill>
                  <a:srgbClr val="359993"/>
                </a:solidFill>
              </a:rPr>
              <a:t>HealthEArizonaPlus.gov</a:t>
            </a:r>
            <a:r>
              <a:rPr lang="en-US" sz="2200"/>
              <a:t> portal or via the </a:t>
            </a:r>
            <a:r>
              <a:rPr lang="en-US" sz="2200" u="sng">
                <a:solidFill>
                  <a:srgbClr val="359993"/>
                </a:solidFill>
                <a:hlinkClick r:id="rId3">
                  <a:extLst>
                    <a:ext uri="{A12FA001-AC4F-418D-AE19-62706E023703}">
                      <ahyp:hlinkClr xmlns:ahyp="http://schemas.microsoft.com/office/drawing/2018/hyperlinkcolor" val="tx"/>
                    </a:ext>
                  </a:extLst>
                </a:hlinkClick>
              </a:rPr>
              <a:t>HEA Plus chat</a:t>
            </a:r>
            <a:r>
              <a:rPr lang="en-US" sz="2200" u="sng">
                <a:solidFill>
                  <a:srgbClr val="359993"/>
                </a:solidFill>
              </a:rPr>
              <a:t> </a:t>
            </a:r>
            <a:r>
              <a:rPr lang="en-US" sz="2200"/>
              <a:t>(no login required).</a:t>
            </a:r>
          </a:p>
        </p:txBody>
      </p:sp>
      <p:cxnSp>
        <p:nvCxnSpPr>
          <p:cNvPr id="235" name="Straight Connector 235"/>
          <p:cNvCxnSpPr/>
          <p:nvPr/>
        </p:nvCxnSpPr>
        <p:spPr>
          <a:xfrm>
            <a:off x="841248" y="4572000"/>
            <a:ext cx="10515600" cy="0"/>
          </a:xfrm>
          <a:prstGeom prst="line">
            <a:avLst/>
          </a:prstGeom>
          <a:ln w="9525">
            <a:solidFill>
              <a:schemeClr val="bg2"/>
            </a:solidFill>
          </a:ln>
        </p:spPr>
      </p:cxnSp>
      <p:sp>
        <p:nvSpPr>
          <p:cNvPr id="236" name="Rounded Rectangle 236"/>
          <p:cNvSpPr txBox="1"/>
          <p:nvPr/>
        </p:nvSpPr>
        <p:spPr>
          <a:xfrm>
            <a:off x="841248" y="4782312"/>
            <a:ext cx="1371600" cy="566928"/>
          </a:xfrm>
          <a:prstGeom prst="roundRect">
            <a:avLst>
              <a:gd name="adj" fmla="val 16000"/>
            </a:avLst>
          </a:prstGeom>
          <a:solidFill>
            <a:srgbClr val="359993"/>
          </a:solidFill>
          <a:ln>
            <a:noFill/>
          </a:ln>
        </p:spPr>
        <p:txBody>
          <a:bodyPr wrap="square" lIns="45720" tIns="0" rIns="45720" bIns="0" rtlCol="0" anchor="ctr">
            <a:noAutofit/>
          </a:bodyPr>
          <a:lstStyle/>
          <a:p>
            <a:pPr marL="0" indent="0" algn="ctr">
              <a:lnSpc>
                <a:spcPct val="100000"/>
              </a:lnSpc>
              <a:buNone/>
            </a:pPr>
            <a:r>
              <a:rPr lang="en-US" sz="2000" b="1">
                <a:solidFill>
                  <a:schemeClr val="bg1"/>
                </a:solidFill>
                <a:latin typeface="Aptos Black"/>
              </a:rPr>
              <a:t>DO</a:t>
            </a:r>
          </a:p>
        </p:txBody>
      </p:sp>
      <p:sp>
        <p:nvSpPr>
          <p:cNvPr id="237" name="TextBox 237"/>
          <p:cNvSpPr txBox="1"/>
          <p:nvPr/>
        </p:nvSpPr>
        <p:spPr>
          <a:xfrm>
            <a:off x="2423160" y="4663440"/>
            <a:ext cx="8933688" cy="804672"/>
          </a:xfrm>
          <a:prstGeom prst="rect">
            <a:avLst/>
          </a:prstGeom>
          <a:noFill/>
          <a:ln>
            <a:noFill/>
          </a:ln>
        </p:spPr>
        <p:txBody>
          <a:bodyPr wrap="square" lIns="91440" tIns="45720" rIns="91440" bIns="45720" rtlCol="0" anchor="ctr">
            <a:noAutofit/>
          </a:bodyPr>
          <a:lstStyle/>
          <a:p>
            <a:pPr marL="0" indent="0">
              <a:lnSpc>
                <a:spcPct val="100000"/>
              </a:lnSpc>
              <a:buNone/>
            </a:pPr>
            <a:r>
              <a:rPr lang="en-US" sz="2200"/>
              <a:t>Encourage members to check their mail and email at least weekly for updates.</a:t>
            </a:r>
          </a:p>
        </p:txBody>
      </p:sp>
    </p:spTree>
    <p:extLst>
      <p:ext uri="{BB962C8B-B14F-4D97-AF65-F5344CB8AC3E}">
        <p14:creationId xmlns:p14="http://schemas.microsoft.com/office/powerpoint/2010/main" val="671843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EFF98-684B-167C-E9F4-D996E2F02F5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13867CF-7D00-BCF4-B237-28E52E5F4C4C}"/>
              </a:ext>
            </a:extLst>
          </p:cNvPr>
          <p:cNvSpPr>
            <a:spLocks noGrp="1"/>
          </p:cNvSpPr>
          <p:nvPr>
            <p:ph type="title"/>
          </p:nvPr>
        </p:nvSpPr>
        <p:spPr/>
        <p:txBody>
          <a:bodyPr/>
          <a:lstStyle/>
          <a:p>
            <a:r>
              <a:rPr lang="en-US"/>
              <a:t>What Your Staff Should Say (and Not Say)</a:t>
            </a:r>
          </a:p>
        </p:txBody>
      </p:sp>
      <p:sp>
        <p:nvSpPr>
          <p:cNvPr id="238" name="Rounded Rectangle 238"/>
          <p:cNvSpPr txBox="1"/>
          <p:nvPr/>
        </p:nvSpPr>
        <p:spPr>
          <a:xfrm>
            <a:off x="841248" y="1901952"/>
            <a:ext cx="1371600" cy="566928"/>
          </a:xfrm>
          <a:prstGeom prst="roundRect">
            <a:avLst>
              <a:gd name="adj" fmla="val 16000"/>
            </a:avLst>
          </a:prstGeom>
          <a:solidFill>
            <a:srgbClr val="CB6C20"/>
          </a:solidFill>
          <a:ln>
            <a:noFill/>
          </a:ln>
        </p:spPr>
        <p:txBody>
          <a:bodyPr wrap="square" lIns="45720" tIns="0" rIns="45720" bIns="0" rtlCol="0" anchor="ctr">
            <a:noAutofit/>
          </a:bodyPr>
          <a:lstStyle/>
          <a:p>
            <a:pPr marL="0" indent="0" algn="ctr">
              <a:lnSpc>
                <a:spcPct val="100000"/>
              </a:lnSpc>
              <a:buNone/>
            </a:pPr>
            <a:r>
              <a:rPr lang="en-US" sz="2000" b="1">
                <a:solidFill>
                  <a:schemeClr val="bg1"/>
                </a:solidFill>
                <a:latin typeface="Aptos Black"/>
              </a:rPr>
              <a:t>DON'T</a:t>
            </a:r>
          </a:p>
        </p:txBody>
      </p:sp>
      <p:sp>
        <p:nvSpPr>
          <p:cNvPr id="239" name="TextBox 239"/>
          <p:cNvSpPr txBox="1"/>
          <p:nvPr/>
        </p:nvSpPr>
        <p:spPr>
          <a:xfrm>
            <a:off x="2423160" y="1783080"/>
            <a:ext cx="8933688" cy="804672"/>
          </a:xfrm>
          <a:prstGeom prst="rect">
            <a:avLst/>
          </a:prstGeom>
          <a:noFill/>
          <a:ln>
            <a:noFill/>
          </a:ln>
        </p:spPr>
        <p:txBody>
          <a:bodyPr wrap="square" lIns="91440" tIns="45720" rIns="91440" bIns="45720" rtlCol="0" anchor="ctr">
            <a:noAutofit/>
          </a:bodyPr>
          <a:lstStyle/>
          <a:p>
            <a:pPr marL="0" indent="0">
              <a:lnSpc>
                <a:spcPct val="100000"/>
              </a:lnSpc>
              <a:buNone/>
            </a:pPr>
            <a:r>
              <a:rPr lang="en-US" sz="2200"/>
              <a:t> Guess at someone's exemption or compliance status.</a:t>
            </a:r>
          </a:p>
        </p:txBody>
      </p:sp>
      <p:cxnSp>
        <p:nvCxnSpPr>
          <p:cNvPr id="240" name="Straight Connector 240"/>
          <p:cNvCxnSpPr/>
          <p:nvPr/>
        </p:nvCxnSpPr>
        <p:spPr>
          <a:xfrm>
            <a:off x="841248" y="2651760"/>
            <a:ext cx="10515600" cy="0"/>
          </a:xfrm>
          <a:prstGeom prst="line">
            <a:avLst/>
          </a:prstGeom>
          <a:ln w="9525">
            <a:solidFill>
              <a:schemeClr val="bg2"/>
            </a:solidFill>
          </a:ln>
        </p:spPr>
      </p:cxnSp>
      <p:sp>
        <p:nvSpPr>
          <p:cNvPr id="241" name="Rounded Rectangle 241"/>
          <p:cNvSpPr txBox="1"/>
          <p:nvPr/>
        </p:nvSpPr>
        <p:spPr>
          <a:xfrm>
            <a:off x="841248" y="2862072"/>
            <a:ext cx="1371600" cy="566928"/>
          </a:xfrm>
          <a:prstGeom prst="roundRect">
            <a:avLst>
              <a:gd name="adj" fmla="val 16000"/>
            </a:avLst>
          </a:prstGeom>
          <a:solidFill>
            <a:srgbClr val="CB6C20"/>
          </a:solidFill>
          <a:ln>
            <a:noFill/>
          </a:ln>
        </p:spPr>
        <p:txBody>
          <a:bodyPr wrap="square" lIns="45720" tIns="0" rIns="45720" bIns="0" rtlCol="0" anchor="ctr">
            <a:noAutofit/>
          </a:bodyPr>
          <a:lstStyle/>
          <a:p>
            <a:pPr marL="0" indent="0" algn="ctr">
              <a:lnSpc>
                <a:spcPct val="100000"/>
              </a:lnSpc>
              <a:buNone/>
            </a:pPr>
            <a:r>
              <a:rPr lang="en-US" sz="2000" b="1">
                <a:solidFill>
                  <a:schemeClr val="bg1"/>
                </a:solidFill>
                <a:latin typeface="Aptos Black"/>
              </a:rPr>
              <a:t>DON'T</a:t>
            </a:r>
          </a:p>
        </p:txBody>
      </p:sp>
      <p:sp>
        <p:nvSpPr>
          <p:cNvPr id="242" name="TextBox 242"/>
          <p:cNvSpPr txBox="1"/>
          <p:nvPr/>
        </p:nvSpPr>
        <p:spPr>
          <a:xfrm>
            <a:off x="2423160" y="2743200"/>
            <a:ext cx="8933688" cy="804672"/>
          </a:xfrm>
          <a:prstGeom prst="rect">
            <a:avLst/>
          </a:prstGeom>
          <a:noFill/>
          <a:ln>
            <a:noFill/>
          </a:ln>
        </p:spPr>
        <p:txBody>
          <a:bodyPr wrap="square" lIns="91440" tIns="45720" rIns="91440" bIns="45720" rtlCol="0" anchor="ctr">
            <a:noAutofit/>
          </a:bodyPr>
          <a:lstStyle/>
          <a:p>
            <a:pPr marL="0" indent="0">
              <a:lnSpc>
                <a:spcPct val="100000"/>
              </a:lnSpc>
              <a:buNone/>
            </a:pPr>
            <a:r>
              <a:rPr lang="en-US" sz="2200"/>
              <a:t>Tell a member their coverage is ending — that determination comes from AHCCCS.</a:t>
            </a:r>
          </a:p>
        </p:txBody>
      </p:sp>
      <p:cxnSp>
        <p:nvCxnSpPr>
          <p:cNvPr id="243" name="Straight Connector 243"/>
          <p:cNvCxnSpPr/>
          <p:nvPr/>
        </p:nvCxnSpPr>
        <p:spPr>
          <a:xfrm>
            <a:off x="841248" y="3611880"/>
            <a:ext cx="10515600" cy="0"/>
          </a:xfrm>
          <a:prstGeom prst="line">
            <a:avLst/>
          </a:prstGeom>
          <a:ln w="9525">
            <a:solidFill>
              <a:schemeClr val="bg2"/>
            </a:solidFill>
          </a:ln>
        </p:spPr>
      </p:cxnSp>
      <p:sp>
        <p:nvSpPr>
          <p:cNvPr id="244" name="Rounded Rectangle 244"/>
          <p:cNvSpPr txBox="1"/>
          <p:nvPr/>
        </p:nvSpPr>
        <p:spPr>
          <a:xfrm>
            <a:off x="841248" y="3822192"/>
            <a:ext cx="1371600" cy="566928"/>
          </a:xfrm>
          <a:prstGeom prst="roundRect">
            <a:avLst>
              <a:gd name="adj" fmla="val 16000"/>
            </a:avLst>
          </a:prstGeom>
          <a:solidFill>
            <a:srgbClr val="CB6C20"/>
          </a:solidFill>
          <a:ln>
            <a:noFill/>
          </a:ln>
        </p:spPr>
        <p:txBody>
          <a:bodyPr wrap="square" lIns="45720" tIns="0" rIns="45720" bIns="0" rtlCol="0" anchor="ctr">
            <a:noAutofit/>
          </a:bodyPr>
          <a:lstStyle/>
          <a:p>
            <a:pPr marL="0" indent="0" algn="ctr">
              <a:lnSpc>
                <a:spcPct val="100000"/>
              </a:lnSpc>
              <a:buNone/>
            </a:pPr>
            <a:r>
              <a:rPr lang="en-US" sz="2000" b="1">
                <a:solidFill>
                  <a:schemeClr val="bg1"/>
                </a:solidFill>
                <a:latin typeface="Aptos Black"/>
              </a:rPr>
              <a:t>DON’T</a:t>
            </a:r>
          </a:p>
        </p:txBody>
      </p:sp>
      <p:sp>
        <p:nvSpPr>
          <p:cNvPr id="245" name="TextBox 245"/>
          <p:cNvSpPr txBox="1"/>
          <p:nvPr/>
        </p:nvSpPr>
        <p:spPr>
          <a:xfrm>
            <a:off x="2423160" y="3703320"/>
            <a:ext cx="8933688" cy="804672"/>
          </a:xfrm>
          <a:prstGeom prst="rect">
            <a:avLst/>
          </a:prstGeom>
          <a:noFill/>
          <a:ln>
            <a:noFill/>
          </a:ln>
        </p:spPr>
        <p:txBody>
          <a:bodyPr wrap="square" lIns="91440" tIns="45720" rIns="91440" bIns="45720" rtlCol="0" anchor="ctr">
            <a:noAutofit/>
          </a:bodyPr>
          <a:lstStyle/>
          <a:p>
            <a:pPr marL="0" indent="0">
              <a:lnSpc>
                <a:spcPct val="100000"/>
              </a:lnSpc>
              <a:buNone/>
            </a:pPr>
            <a:r>
              <a:rPr lang="en-US" sz="2200"/>
              <a:t> Tell members to send documentation unless AHCCCS asks for it.</a:t>
            </a:r>
          </a:p>
        </p:txBody>
      </p:sp>
    </p:spTree>
    <p:extLst>
      <p:ext uri="{BB962C8B-B14F-4D97-AF65-F5344CB8AC3E}">
        <p14:creationId xmlns:p14="http://schemas.microsoft.com/office/powerpoint/2010/main" val="2515375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1003D-8472-0EBF-668C-39E29389A53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5C44DF9-B074-E2ED-883A-91D054A1C7B4}"/>
              </a:ext>
            </a:extLst>
          </p:cNvPr>
          <p:cNvSpPr>
            <a:spLocks noGrp="1"/>
          </p:cNvSpPr>
          <p:nvPr>
            <p:ph type="title"/>
          </p:nvPr>
        </p:nvSpPr>
        <p:spPr/>
        <p:txBody>
          <a:bodyPr/>
          <a:lstStyle/>
          <a:p>
            <a:r>
              <a:rPr lang="en-US"/>
              <a:t>Where to Direct Members</a:t>
            </a:r>
          </a:p>
        </p:txBody>
      </p:sp>
      <p:sp>
        <p:nvSpPr>
          <p:cNvPr id="246" name="Rounded Rectangle 246"/>
          <p:cNvSpPr/>
          <p:nvPr/>
        </p:nvSpPr>
        <p:spPr>
          <a:xfrm>
            <a:off x="841248" y="173736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47" name="TextBox 247"/>
          <p:cNvSpPr txBox="1"/>
          <p:nvPr/>
        </p:nvSpPr>
        <p:spPr>
          <a:xfrm>
            <a:off x="932688" y="1737360"/>
            <a:ext cx="3227832" cy="1828800"/>
          </a:xfrm>
          <a:prstGeom prst="rect">
            <a:avLst/>
          </a:prstGeom>
          <a:noFill/>
          <a:ln>
            <a:noFill/>
          </a:ln>
        </p:spPr>
        <p:txBody>
          <a:bodyPr wrap="square" lIns="137160" tIns="91440" rIns="137160" bIns="91440" rtlCol="0" anchor="ctr">
            <a:noAutofit/>
          </a:bodyPr>
          <a:lstStyle/>
          <a:p>
            <a:pPr marL="0" indent="0">
              <a:lnSpc>
                <a:spcPct val="110000"/>
              </a:lnSpc>
              <a:buNone/>
            </a:pPr>
            <a:r>
              <a:rPr lang="en-US" sz="1800" b="1"/>
              <a:t>Information / resources: </a:t>
            </a:r>
            <a:br>
              <a:rPr lang="en-US" sz="2000"/>
            </a:br>
            <a:r>
              <a:rPr lang="en-US" sz="2000" u="sng">
                <a:solidFill>
                  <a:srgbClr val="359993"/>
                </a:solidFill>
              </a:rPr>
              <a:t>KeepMyAHCCCS.com</a:t>
            </a:r>
            <a:endParaRPr lang="en-US" sz="2200" u="sng">
              <a:solidFill>
                <a:srgbClr val="359993"/>
              </a:solidFill>
            </a:endParaRPr>
          </a:p>
        </p:txBody>
      </p:sp>
      <p:sp>
        <p:nvSpPr>
          <p:cNvPr id="248" name="Rounded Rectangle 248"/>
          <p:cNvSpPr/>
          <p:nvPr/>
        </p:nvSpPr>
        <p:spPr>
          <a:xfrm>
            <a:off x="4398264" y="173736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49" name="TextBox 249"/>
          <p:cNvSpPr txBox="1"/>
          <p:nvPr/>
        </p:nvSpPr>
        <p:spPr>
          <a:xfrm>
            <a:off x="4489704" y="1737360"/>
            <a:ext cx="3227832" cy="1828800"/>
          </a:xfrm>
          <a:prstGeom prst="rect">
            <a:avLst/>
          </a:prstGeom>
          <a:noFill/>
          <a:ln>
            <a:noFill/>
          </a:ln>
        </p:spPr>
        <p:txBody>
          <a:bodyPr wrap="square" lIns="137160" tIns="91440" rIns="137160" bIns="91440" rtlCol="0" anchor="ctr">
            <a:noAutofit/>
          </a:bodyPr>
          <a:lstStyle/>
          <a:p>
            <a:pPr marL="0" indent="0">
              <a:lnSpc>
                <a:spcPct val="110000"/>
              </a:lnSpc>
              <a:buNone/>
            </a:pPr>
            <a:r>
              <a:rPr lang="en-US" sz="1800" b="1"/>
              <a:t>Account / contact-information actions: </a:t>
            </a:r>
            <a:br>
              <a:rPr lang="en-US" sz="2000"/>
            </a:br>
            <a:r>
              <a:rPr lang="en-US" sz="2000" u="sng">
                <a:solidFill>
                  <a:srgbClr val="359993"/>
                </a:solidFill>
              </a:rPr>
              <a:t>HealthEArizonaPlus.gov</a:t>
            </a:r>
            <a:endParaRPr lang="en-US" sz="2200" u="sng">
              <a:solidFill>
                <a:srgbClr val="359993"/>
              </a:solidFill>
            </a:endParaRPr>
          </a:p>
        </p:txBody>
      </p:sp>
      <p:sp>
        <p:nvSpPr>
          <p:cNvPr id="250" name="Rounded Rectangle 250"/>
          <p:cNvSpPr/>
          <p:nvPr/>
        </p:nvSpPr>
        <p:spPr>
          <a:xfrm>
            <a:off x="7955280" y="173736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1" name="TextBox 251"/>
          <p:cNvSpPr txBox="1"/>
          <p:nvPr/>
        </p:nvSpPr>
        <p:spPr>
          <a:xfrm>
            <a:off x="8046720" y="1737360"/>
            <a:ext cx="3227832" cy="1828800"/>
          </a:xfrm>
          <a:prstGeom prst="rect">
            <a:avLst/>
          </a:prstGeom>
          <a:noFill/>
          <a:ln>
            <a:noFill/>
          </a:ln>
        </p:spPr>
        <p:txBody>
          <a:bodyPr wrap="square" lIns="137160" tIns="91440" rIns="137160" bIns="91440" rtlCol="0" anchor="ctr">
            <a:noAutofit/>
          </a:bodyPr>
          <a:lstStyle/>
          <a:p>
            <a:pPr marL="0" indent="0">
              <a:lnSpc>
                <a:spcPct val="110000"/>
              </a:lnSpc>
              <a:buNone/>
            </a:pPr>
            <a:r>
              <a:rPr lang="en-US" sz="1800" b="1"/>
              <a:t>Direct help via chat: </a:t>
            </a:r>
            <a:br>
              <a:rPr lang="en-US" sz="2000"/>
            </a:br>
            <a:r>
              <a:rPr lang="en-US" sz="2000" err="1"/>
              <a:t>HEAplus</a:t>
            </a:r>
            <a:r>
              <a:rPr lang="en-US" sz="2000"/>
              <a:t> </a:t>
            </a:r>
            <a:r>
              <a:rPr lang="en-US" sz="2000">
                <a:solidFill>
                  <a:srgbClr val="359993"/>
                </a:solidFill>
                <a:hlinkClick r:id="rId3"/>
              </a:rPr>
              <a:t>live chat</a:t>
            </a:r>
            <a:r>
              <a:rPr lang="en-US" sz="2000"/>
              <a:t> </a:t>
            </a:r>
          </a:p>
        </p:txBody>
      </p:sp>
      <p:sp>
        <p:nvSpPr>
          <p:cNvPr id="252" name="Rounded Rectangle 252"/>
          <p:cNvSpPr/>
          <p:nvPr/>
        </p:nvSpPr>
        <p:spPr>
          <a:xfrm>
            <a:off x="841248" y="370332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3" name="TextBox 253"/>
          <p:cNvSpPr txBox="1"/>
          <p:nvPr/>
        </p:nvSpPr>
        <p:spPr>
          <a:xfrm>
            <a:off x="932688" y="3703320"/>
            <a:ext cx="3227832" cy="1828800"/>
          </a:xfrm>
          <a:prstGeom prst="rect">
            <a:avLst/>
          </a:prstGeom>
          <a:noFill/>
          <a:ln>
            <a:noFill/>
          </a:ln>
        </p:spPr>
        <p:txBody>
          <a:bodyPr wrap="square" lIns="137160" tIns="91440" rIns="137160" bIns="91440" rtlCol="0" anchor="ctr">
            <a:noAutofit/>
          </a:bodyPr>
          <a:lstStyle/>
          <a:p>
            <a:pPr marL="0" indent="0">
              <a:lnSpc>
                <a:spcPct val="110000"/>
              </a:lnSpc>
              <a:buNone/>
            </a:pPr>
            <a:r>
              <a:rPr lang="en-US" sz="1800" b="1"/>
              <a:t>Recorded help line:</a:t>
            </a:r>
            <a:br>
              <a:rPr lang="en-US" sz="2000"/>
            </a:br>
            <a:r>
              <a:rPr lang="en-US" sz="2000"/>
              <a:t>(855) 220-0903</a:t>
            </a:r>
          </a:p>
          <a:p>
            <a:pPr>
              <a:lnSpc>
                <a:spcPct val="110000"/>
              </a:lnSpc>
            </a:pPr>
            <a:endParaRPr lang="en-US" sz="2000"/>
          </a:p>
          <a:p>
            <a:pPr>
              <a:lnSpc>
                <a:spcPct val="110000"/>
              </a:lnSpc>
            </a:pPr>
            <a:r>
              <a:rPr lang="en-US" sz="2000"/>
              <a:t>For direct help, use the </a:t>
            </a:r>
            <a:r>
              <a:rPr lang="en-US" sz="2000" err="1"/>
              <a:t>HEAplus</a:t>
            </a:r>
            <a:r>
              <a:rPr lang="en-US" sz="2000"/>
              <a:t> live chat.</a:t>
            </a:r>
          </a:p>
        </p:txBody>
      </p:sp>
      <p:sp>
        <p:nvSpPr>
          <p:cNvPr id="254" name="Rounded Rectangle 254"/>
          <p:cNvSpPr/>
          <p:nvPr/>
        </p:nvSpPr>
        <p:spPr>
          <a:xfrm>
            <a:off x="4398264" y="370332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5" name="TextBox 255"/>
          <p:cNvSpPr txBox="1"/>
          <p:nvPr/>
        </p:nvSpPr>
        <p:spPr>
          <a:xfrm>
            <a:off x="4489704" y="3703320"/>
            <a:ext cx="3227832" cy="1828800"/>
          </a:xfrm>
          <a:prstGeom prst="rect">
            <a:avLst/>
          </a:prstGeom>
          <a:noFill/>
          <a:ln>
            <a:noFill/>
          </a:ln>
        </p:spPr>
        <p:txBody>
          <a:bodyPr wrap="square" lIns="137160" tIns="91440" rIns="137160" bIns="91440" rtlCol="0" anchor="ctr">
            <a:noAutofit/>
          </a:bodyPr>
          <a:lstStyle/>
          <a:p>
            <a:pPr marL="0" indent="0">
              <a:lnSpc>
                <a:spcPct val="110000"/>
              </a:lnSpc>
              <a:buNone/>
            </a:pPr>
            <a:r>
              <a:rPr lang="en-US" sz="1800" b="1"/>
              <a:t>Community Assistors: </a:t>
            </a:r>
            <a:br>
              <a:rPr lang="en-US" sz="2000"/>
            </a:br>
            <a:r>
              <a:rPr lang="en-US" sz="2000"/>
              <a:t>Individuals can search for one</a:t>
            </a:r>
            <a:r>
              <a:rPr lang="en-US" sz="2000">
                <a:solidFill>
                  <a:srgbClr val="359993"/>
                </a:solidFill>
              </a:rPr>
              <a:t> </a:t>
            </a:r>
            <a:r>
              <a:rPr lang="en-US" sz="2000">
                <a:solidFill>
                  <a:srgbClr val="359993"/>
                </a:solidFill>
                <a:hlinkClick r:id="rId4"/>
              </a:rPr>
              <a:t>here</a:t>
            </a:r>
            <a:r>
              <a:rPr lang="en-US" sz="2000"/>
              <a:t>. </a:t>
            </a:r>
          </a:p>
        </p:txBody>
      </p:sp>
      <p:sp>
        <p:nvSpPr>
          <p:cNvPr id="256" name="Rounded Rectangle 256"/>
          <p:cNvSpPr/>
          <p:nvPr/>
        </p:nvSpPr>
        <p:spPr>
          <a:xfrm>
            <a:off x="7955280" y="3703320"/>
            <a:ext cx="3410712" cy="1828800"/>
          </a:xfrm>
          <a:prstGeom prst="roundRect">
            <a:avLst>
              <a:gd name="adj" fmla="val 1066"/>
            </a:avLst>
          </a:prstGeom>
          <a:solidFill>
            <a:srgbClr val="359993">
              <a:alpha val="10196"/>
            </a:srgbClr>
          </a:solidFill>
          <a:ln>
            <a:noFill/>
          </a:ln>
        </p:spPr>
        <p:txBody>
          <a:bodyPr wrap="square" lIns="91440" tIns="45720" rIns="91440" bIns="45720" rtlCol="0" anchor="t">
            <a:noAutofit/>
          </a:bodyPr>
          <a:lstStyle/>
          <a:p>
            <a:endParaRPr lang="en-US"/>
          </a:p>
        </p:txBody>
      </p:sp>
      <p:sp>
        <p:nvSpPr>
          <p:cNvPr id="257" name="TextBox 257"/>
          <p:cNvSpPr txBox="1"/>
          <p:nvPr/>
        </p:nvSpPr>
        <p:spPr>
          <a:xfrm>
            <a:off x="8046720" y="3703320"/>
            <a:ext cx="3227832" cy="1828800"/>
          </a:xfrm>
          <a:prstGeom prst="rect">
            <a:avLst/>
          </a:prstGeom>
          <a:noFill/>
          <a:ln>
            <a:noFill/>
          </a:ln>
        </p:spPr>
        <p:txBody>
          <a:bodyPr wrap="square" lIns="137160" tIns="91440" rIns="137160" bIns="91440" rtlCol="0" anchor="ctr">
            <a:noAutofit/>
          </a:bodyPr>
          <a:lstStyle/>
          <a:p>
            <a:pPr marL="0" indent="0">
              <a:lnSpc>
                <a:spcPct val="110000"/>
              </a:lnSpc>
              <a:buNone/>
            </a:pPr>
            <a:r>
              <a:rPr lang="en-US" sz="1800" b="1"/>
              <a:t>In-person: </a:t>
            </a:r>
            <a:br>
              <a:rPr lang="en-US" sz="2000"/>
            </a:br>
            <a:r>
              <a:rPr lang="en-US" sz="2000"/>
              <a:t>Local DES eligibility office</a:t>
            </a:r>
          </a:p>
        </p:txBody>
      </p:sp>
    </p:spTree>
    <p:extLst>
      <p:ext uri="{BB962C8B-B14F-4D97-AF65-F5344CB8AC3E}">
        <p14:creationId xmlns:p14="http://schemas.microsoft.com/office/powerpoint/2010/main" val="3370306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94182-54FE-3030-7876-3218339F6DF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4CA90D8-0C6A-8FD6-214C-0CA4BB118BD6}"/>
              </a:ext>
            </a:extLst>
          </p:cNvPr>
          <p:cNvSpPr>
            <a:spLocks noGrp="1"/>
          </p:cNvSpPr>
          <p:nvPr>
            <p:ph type="title"/>
          </p:nvPr>
        </p:nvSpPr>
        <p:spPr/>
        <p:txBody>
          <a:bodyPr/>
          <a:lstStyle/>
          <a:p>
            <a:r>
              <a:rPr lang="en-US"/>
              <a:t>Your Role as a Partner</a:t>
            </a:r>
          </a:p>
        </p:txBody>
      </p:sp>
      <p:sp>
        <p:nvSpPr>
          <p:cNvPr id="258" name="TextBox 258"/>
          <p:cNvSpPr txBox="1"/>
          <p:nvPr/>
        </p:nvSpPr>
        <p:spPr>
          <a:xfrm>
            <a:off x="1478070" y="1691640"/>
            <a:ext cx="5123897" cy="502920"/>
          </a:xfrm>
          <a:prstGeom prst="rect">
            <a:avLst/>
          </a:prstGeom>
          <a:noFill/>
          <a:ln>
            <a:noFill/>
          </a:ln>
        </p:spPr>
        <p:txBody>
          <a:bodyPr wrap="square" lIns="91440" tIns="45720" rIns="91440" bIns="45720" rtlCol="0" anchor="t">
            <a:noAutofit/>
          </a:bodyPr>
          <a:lstStyle/>
          <a:p>
            <a:pPr marL="0" indent="0">
              <a:lnSpc>
                <a:spcPct val="100000"/>
              </a:lnSpc>
              <a:buNone/>
            </a:pPr>
            <a:r>
              <a:rPr lang="en-US" sz="2400" b="1">
                <a:latin typeface="Aptos Black" panose="020B0004020202020204" pitchFamily="34" charset="0"/>
              </a:rPr>
              <a:t>Help members:</a:t>
            </a:r>
          </a:p>
        </p:txBody>
      </p:sp>
      <p:sp>
        <p:nvSpPr>
          <p:cNvPr id="259" name="TextBox 259"/>
          <p:cNvSpPr txBox="1"/>
          <p:nvPr/>
        </p:nvSpPr>
        <p:spPr>
          <a:xfrm>
            <a:off x="841247" y="2240280"/>
            <a:ext cx="10219235" cy="1843205"/>
          </a:xfrm>
          <a:prstGeom prst="rect">
            <a:avLst/>
          </a:prstGeom>
          <a:noFill/>
          <a:ln>
            <a:noFill/>
          </a:ln>
        </p:spPr>
        <p:txBody>
          <a:bodyPr wrap="square" lIns="91440" tIns="45720" rIns="91440" bIns="45720" numCol="2" spcCol="274320" rtlCol="0" anchor="t">
            <a:noAutofit/>
          </a:bodyPr>
          <a:lstStyle/>
          <a:p>
            <a:pPr marL="342900" indent="-342900">
              <a:lnSpc>
                <a:spcPct val="100000"/>
              </a:lnSpc>
              <a:spcBef>
                <a:spcPts val="800"/>
              </a:spcBef>
              <a:buClr>
                <a:srgbClr val="94C080"/>
              </a:buClr>
              <a:buSzPct val="70000"/>
              <a:buFont typeface="Wingdings" pitchFamily="2" charset="2"/>
              <a:buChar char="ü"/>
            </a:pPr>
            <a:r>
              <a:rPr lang="en-US" sz="2000">
                <a:latin typeface="Aptos Light"/>
              </a:rPr>
              <a:t>Keep contact information current</a:t>
            </a:r>
          </a:p>
          <a:p>
            <a:pPr marL="342900" indent="-342900">
              <a:lnSpc>
                <a:spcPct val="100000"/>
              </a:lnSpc>
              <a:spcBef>
                <a:spcPts val="800"/>
              </a:spcBef>
              <a:buClr>
                <a:srgbClr val="94C080"/>
              </a:buClr>
              <a:buSzPct val="70000"/>
              <a:buFont typeface="Wingdings" pitchFamily="2" charset="2"/>
              <a:buChar char="ü"/>
            </a:pPr>
            <a:r>
              <a:rPr lang="en-US" sz="2000">
                <a:latin typeface="Aptos Light"/>
              </a:rPr>
              <a:t>Encourage them to open AHCCCS/DES </a:t>
            </a:r>
            <a:br>
              <a:rPr lang="en-US" sz="2000">
                <a:latin typeface="Aptos Light"/>
              </a:rPr>
            </a:br>
            <a:r>
              <a:rPr lang="en-US" sz="2000">
                <a:latin typeface="Aptos Light"/>
              </a:rPr>
              <a:t>mail and messages</a:t>
            </a:r>
          </a:p>
          <a:p>
            <a:pPr marL="342900" indent="-342900">
              <a:lnSpc>
                <a:spcPct val="100000"/>
              </a:lnSpc>
              <a:spcBef>
                <a:spcPts val="800"/>
              </a:spcBef>
              <a:buClr>
                <a:srgbClr val="94C080"/>
              </a:buClr>
              <a:buSzPct val="70000"/>
              <a:buFont typeface="Wingdings" pitchFamily="2" charset="2"/>
              <a:buChar char="ü"/>
            </a:pPr>
            <a:r>
              <a:rPr lang="en-US" sz="2000">
                <a:latin typeface="Aptos Light"/>
              </a:rPr>
              <a:t>If AHCCCS asks for information, help </a:t>
            </a:r>
            <a:br>
              <a:rPr lang="en-US" sz="2000">
                <a:latin typeface="Aptos Light"/>
              </a:rPr>
            </a:br>
            <a:r>
              <a:rPr lang="en-US" sz="2000">
                <a:latin typeface="Aptos Light"/>
              </a:rPr>
              <a:t>them respond by the deadline</a:t>
            </a:r>
          </a:p>
          <a:p>
            <a:pPr marL="342900" indent="-342900">
              <a:lnSpc>
                <a:spcPct val="100000"/>
              </a:lnSpc>
              <a:spcBef>
                <a:spcPts val="800"/>
              </a:spcBef>
              <a:buClr>
                <a:srgbClr val="94C080"/>
              </a:buClr>
              <a:buSzPct val="70000"/>
              <a:buFont typeface="Wingdings" pitchFamily="2" charset="2"/>
              <a:buChar char="ü"/>
            </a:pPr>
            <a:r>
              <a:rPr lang="en-US" sz="2000">
                <a:latin typeface="Aptos Light"/>
              </a:rPr>
              <a:t>Understand the new requirements </a:t>
            </a:r>
          </a:p>
          <a:p>
            <a:pPr marL="342900" indent="-342900">
              <a:lnSpc>
                <a:spcPct val="100000"/>
              </a:lnSpc>
              <a:spcBef>
                <a:spcPts val="800"/>
              </a:spcBef>
              <a:buClr>
                <a:srgbClr val="94C080"/>
              </a:buClr>
              <a:buSzPct val="70000"/>
              <a:buFont typeface="Wingdings" pitchFamily="2" charset="2"/>
              <a:buChar char="ü"/>
            </a:pPr>
            <a:r>
              <a:rPr lang="en-US" sz="2000">
                <a:latin typeface="Aptos Light"/>
              </a:rPr>
              <a:t>Find opportunities to meet work requirements – see </a:t>
            </a:r>
            <a:r>
              <a:rPr lang="en-US" sz="2000" err="1">
                <a:latin typeface="Aptos Light"/>
              </a:rPr>
              <a:t>KeepMyAHCCCS.com</a:t>
            </a:r>
            <a:r>
              <a:rPr lang="en-US" sz="2000">
                <a:latin typeface="Aptos Light"/>
              </a:rPr>
              <a:t> for resources! </a:t>
            </a:r>
          </a:p>
        </p:txBody>
      </p:sp>
      <p:sp>
        <p:nvSpPr>
          <p:cNvPr id="260" name="Rounded Rectangle 260"/>
          <p:cNvSpPr txBox="1"/>
          <p:nvPr/>
        </p:nvSpPr>
        <p:spPr>
          <a:xfrm>
            <a:off x="858972" y="4321480"/>
            <a:ext cx="10201510" cy="964504"/>
          </a:xfrm>
          <a:prstGeom prst="roundRect">
            <a:avLst>
              <a:gd name="adj" fmla="val 6261"/>
            </a:avLst>
          </a:prstGeom>
          <a:solidFill>
            <a:schemeClr val="accent5"/>
          </a:solidFill>
          <a:ln>
            <a:noFill/>
          </a:ln>
        </p:spPr>
        <p:txBody>
          <a:bodyPr wrap="square" lIns="320040" tIns="182880" rIns="320040" bIns="182880" rtlCol="0" anchor="ctr">
            <a:noAutofit/>
          </a:bodyPr>
          <a:lstStyle/>
          <a:p>
            <a:pPr marL="0" indent="0">
              <a:buNone/>
            </a:pPr>
            <a:r>
              <a:rPr lang="en-US" sz="2400" b="1">
                <a:solidFill>
                  <a:schemeClr val="bg1"/>
                </a:solidFill>
              </a:rPr>
              <a:t>Reinforce </a:t>
            </a:r>
            <a:r>
              <a:rPr lang="en-US" sz="2400" b="1" u="sng" err="1">
                <a:solidFill>
                  <a:schemeClr val="bg1"/>
                </a:solidFill>
              </a:rPr>
              <a:t>KeepMyAHCCCS.com</a:t>
            </a:r>
            <a:r>
              <a:rPr lang="en-US" sz="2400" b="1">
                <a:solidFill>
                  <a:schemeClr val="bg1"/>
                </a:solidFill>
              </a:rPr>
              <a:t> as the trusted source for information</a:t>
            </a:r>
            <a:r>
              <a:rPr lang="en-US" sz="2400">
                <a:solidFill>
                  <a:schemeClr val="bg1"/>
                </a:solidFill>
                <a:latin typeface="Aptos Light"/>
              </a:rPr>
              <a:t>; avoid sharing unofficial information.</a:t>
            </a:r>
          </a:p>
        </p:txBody>
      </p:sp>
      <p:grpSp>
        <p:nvGrpSpPr>
          <p:cNvPr id="2" name="Group 1">
            <a:extLst>
              <a:ext uri="{FF2B5EF4-FFF2-40B4-BE49-F238E27FC236}">
                <a16:creationId xmlns:a16="http://schemas.microsoft.com/office/drawing/2014/main" id="{822D6906-FB07-FC4F-45F1-D7C67AD2264D}"/>
              </a:ext>
            </a:extLst>
          </p:cNvPr>
          <p:cNvGrpSpPr/>
          <p:nvPr/>
        </p:nvGrpSpPr>
        <p:grpSpPr>
          <a:xfrm>
            <a:off x="838200" y="1690688"/>
            <a:ext cx="502920" cy="502920"/>
            <a:chOff x="991925" y="3725153"/>
            <a:chExt cx="818147" cy="818147"/>
          </a:xfrm>
        </p:grpSpPr>
        <p:sp>
          <p:nvSpPr>
            <p:cNvPr id="3" name="Oval 2">
              <a:extLst>
                <a:ext uri="{FF2B5EF4-FFF2-40B4-BE49-F238E27FC236}">
                  <a16:creationId xmlns:a16="http://schemas.microsoft.com/office/drawing/2014/main" id="{978BD1D4-FAD3-98B0-BEC5-D14F8177AB90}"/>
                </a:ext>
              </a:extLst>
            </p:cNvPr>
            <p:cNvSpPr/>
            <p:nvPr/>
          </p:nvSpPr>
          <p:spPr>
            <a:xfrm>
              <a:off x="991925" y="3725153"/>
              <a:ext cx="818147" cy="818147"/>
            </a:xfrm>
            <a:prstGeom prst="ellipse">
              <a:avLst/>
            </a:prstGeom>
            <a:solidFill>
              <a:schemeClr val="accent5">
                <a:lumMod val="20000"/>
                <a:lumOff val="80000"/>
                <a:alpha val="562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Users with solid fill">
              <a:extLst>
                <a:ext uri="{FF2B5EF4-FFF2-40B4-BE49-F238E27FC236}">
                  <a16:creationId xmlns:a16="http://schemas.microsoft.com/office/drawing/2014/main" id="{6DB8C34A-DD8F-01C3-1B47-A86546431D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5716" y="3743665"/>
              <a:ext cx="750564" cy="750564"/>
            </a:xfrm>
            <a:prstGeom prst="rect">
              <a:avLst/>
            </a:prstGeom>
          </p:spPr>
        </p:pic>
      </p:grpSp>
    </p:spTree>
    <p:extLst>
      <p:ext uri="{BB962C8B-B14F-4D97-AF65-F5344CB8AC3E}">
        <p14:creationId xmlns:p14="http://schemas.microsoft.com/office/powerpoint/2010/main" val="299439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67EC-BE83-629B-1707-7B0274FE894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E32B104-4ABC-DB86-1596-70CE98010929}"/>
              </a:ext>
            </a:extLst>
          </p:cNvPr>
          <p:cNvSpPr>
            <a:spLocks noGrp="1"/>
          </p:cNvSpPr>
          <p:nvPr>
            <p:ph type="title"/>
          </p:nvPr>
        </p:nvSpPr>
        <p:spPr/>
        <p:txBody>
          <a:bodyPr/>
          <a:lstStyle/>
          <a:p>
            <a:r>
              <a:rPr lang="en-US"/>
              <a:t>Resources for Your Team</a:t>
            </a:r>
          </a:p>
        </p:txBody>
      </p:sp>
      <p:sp>
        <p:nvSpPr>
          <p:cNvPr id="7" name="Content Placeholder 6">
            <a:extLst>
              <a:ext uri="{FF2B5EF4-FFF2-40B4-BE49-F238E27FC236}">
                <a16:creationId xmlns:a16="http://schemas.microsoft.com/office/drawing/2014/main" id="{1937CA0E-545C-5644-11B1-F60652D349EE}"/>
              </a:ext>
            </a:extLst>
          </p:cNvPr>
          <p:cNvSpPr>
            <a:spLocks noGrp="1"/>
          </p:cNvSpPr>
          <p:nvPr>
            <p:ph idx="1"/>
          </p:nvPr>
        </p:nvSpPr>
        <p:spPr>
          <a:xfrm>
            <a:off x="1188406" y="1896922"/>
            <a:ext cx="4309997" cy="1325563"/>
          </a:xfrm>
        </p:spPr>
        <p:txBody>
          <a:bodyPr>
            <a:noAutofit/>
          </a:bodyPr>
          <a:lstStyle/>
          <a:p>
            <a:pPr marL="0" lvl="0" indent="0" fontAlgn="base">
              <a:lnSpc>
                <a:spcPct val="120000"/>
              </a:lnSpc>
              <a:buNone/>
            </a:pPr>
            <a:r>
              <a:rPr lang="en-US" sz="1800"/>
              <a:t>Visit </a:t>
            </a:r>
            <a:r>
              <a:rPr lang="en-US" sz="1800" b="1" u="sng">
                <a:solidFill>
                  <a:srgbClr val="359993"/>
                </a:solidFill>
              </a:rPr>
              <a:t>keepmyahcccs.com/partners</a:t>
            </a:r>
            <a:r>
              <a:rPr lang="en-US" sz="1800" b="1"/>
              <a:t> </a:t>
            </a:r>
            <a:r>
              <a:rPr lang="en-US" sz="1800"/>
              <a:t>for up-to-date information, shareable assets and other tools and resources in both English and Spanish.</a:t>
            </a:r>
            <a:endParaRPr lang="en-US" sz="1800" u="sng"/>
          </a:p>
        </p:txBody>
      </p:sp>
      <p:pic>
        <p:nvPicPr>
          <p:cNvPr id="5" name="Picture 4">
            <a:extLst>
              <a:ext uri="{FF2B5EF4-FFF2-40B4-BE49-F238E27FC236}">
                <a16:creationId xmlns:a16="http://schemas.microsoft.com/office/drawing/2014/main" id="{4A0E44B3-824E-0EA4-94D6-A85BA17DC026}"/>
              </a:ext>
            </a:extLst>
          </p:cNvPr>
          <p:cNvPicPr>
            <a:picLocks noChangeAspect="1"/>
          </p:cNvPicPr>
          <p:nvPr/>
        </p:nvPicPr>
        <p:blipFill>
          <a:blip r:embed="rId3"/>
          <a:srcRect r="1751" b="29168"/>
          <a:stretch>
            <a:fillRect/>
          </a:stretch>
        </p:blipFill>
        <p:spPr>
          <a:xfrm>
            <a:off x="930080" y="4391111"/>
            <a:ext cx="3150611" cy="1084262"/>
          </a:xfrm>
          <a:prstGeom prst="roundRect">
            <a:avLst>
              <a:gd name="adj" fmla="val 5114"/>
            </a:avLst>
          </a:prstGeom>
        </p:spPr>
      </p:pic>
      <p:sp>
        <p:nvSpPr>
          <p:cNvPr id="8" name="Content Placeholder 6">
            <a:extLst>
              <a:ext uri="{FF2B5EF4-FFF2-40B4-BE49-F238E27FC236}">
                <a16:creationId xmlns:a16="http://schemas.microsoft.com/office/drawing/2014/main" id="{443A119E-0717-C10C-4C66-8E1C2605F5C1}"/>
              </a:ext>
            </a:extLst>
          </p:cNvPr>
          <p:cNvSpPr txBox="1">
            <a:spLocks/>
          </p:cNvSpPr>
          <p:nvPr/>
        </p:nvSpPr>
        <p:spPr>
          <a:xfrm>
            <a:off x="838198" y="3973321"/>
            <a:ext cx="5010411" cy="4236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Font typeface="Arial" panose="020B0604020202020204" pitchFamily="34" charset="0"/>
              <a:buNone/>
            </a:pPr>
            <a:r>
              <a:rPr lang="en-US" sz="1800" i="1">
                <a:solidFill>
                  <a:schemeClr val="bg1">
                    <a:lumMod val="50000"/>
                  </a:schemeClr>
                </a:solidFill>
              </a:rPr>
              <a:t>Click on “Are you a Partner?” on the homepage:</a:t>
            </a:r>
            <a:endParaRPr lang="en-US" sz="1800" i="1" u="sng">
              <a:solidFill>
                <a:schemeClr val="bg1">
                  <a:lumMod val="50000"/>
                </a:schemeClr>
              </a:solidFill>
            </a:endParaRPr>
          </a:p>
        </p:txBody>
      </p:sp>
      <p:sp>
        <p:nvSpPr>
          <p:cNvPr id="2" name="Rounded Rectangle 1">
            <a:extLst>
              <a:ext uri="{FF2B5EF4-FFF2-40B4-BE49-F238E27FC236}">
                <a16:creationId xmlns:a16="http://schemas.microsoft.com/office/drawing/2014/main" id="{A8A40FC5-927F-EF26-09F0-AED2B585042E}"/>
              </a:ext>
            </a:extLst>
          </p:cNvPr>
          <p:cNvSpPr/>
          <p:nvPr/>
        </p:nvSpPr>
        <p:spPr>
          <a:xfrm>
            <a:off x="838200" y="1544563"/>
            <a:ext cx="5010411" cy="2068762"/>
          </a:xfrm>
          <a:prstGeom prst="roundRect">
            <a:avLst>
              <a:gd name="adj" fmla="val 6933"/>
            </a:avLst>
          </a:prstGeom>
          <a:noFill/>
          <a:ln>
            <a:solidFill>
              <a:srgbClr val="CB6C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a:extLst>
              <a:ext uri="{FF2B5EF4-FFF2-40B4-BE49-F238E27FC236}">
                <a16:creationId xmlns:a16="http://schemas.microsoft.com/office/drawing/2014/main" id="{DED9FF40-A5C8-B690-166D-0E314913BB9B}"/>
              </a:ext>
            </a:extLst>
          </p:cNvPr>
          <p:cNvSpPr/>
          <p:nvPr/>
        </p:nvSpPr>
        <p:spPr>
          <a:xfrm>
            <a:off x="4172573" y="4983969"/>
            <a:ext cx="302852" cy="329468"/>
          </a:xfrm>
          <a:prstGeom prst="leftArrow">
            <a:avLst/>
          </a:prstGeom>
          <a:solidFill>
            <a:srgbClr val="CB6C2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B09C785-70FE-BACB-A366-F30AA0B693B6}"/>
              </a:ext>
            </a:extLst>
          </p:cNvPr>
          <p:cNvPicPr>
            <a:picLocks noChangeAspect="1"/>
          </p:cNvPicPr>
          <p:nvPr/>
        </p:nvPicPr>
        <p:blipFill>
          <a:blip r:embed="rId4"/>
          <a:srcRect b="1927"/>
          <a:stretch>
            <a:fillRect/>
          </a:stretch>
        </p:blipFill>
        <p:spPr>
          <a:xfrm>
            <a:off x="6840760" y="936187"/>
            <a:ext cx="4843756" cy="4539186"/>
          </a:xfrm>
          <a:prstGeom prst="roundRect">
            <a:avLst>
              <a:gd name="adj" fmla="val 2079"/>
            </a:avLst>
          </a:prstGeom>
        </p:spPr>
      </p:pic>
      <p:sp>
        <p:nvSpPr>
          <p:cNvPr id="14" name="Oval 13">
            <a:extLst>
              <a:ext uri="{FF2B5EF4-FFF2-40B4-BE49-F238E27FC236}">
                <a16:creationId xmlns:a16="http://schemas.microsoft.com/office/drawing/2014/main" id="{E4E25660-0CD6-E005-84F1-079B2F10CAD9}"/>
              </a:ext>
            </a:extLst>
          </p:cNvPr>
          <p:cNvSpPr/>
          <p:nvPr/>
        </p:nvSpPr>
        <p:spPr>
          <a:xfrm>
            <a:off x="10935222" y="1152394"/>
            <a:ext cx="175364" cy="150313"/>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8890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FBF2-B458-4815-3EF2-3F04762D01DD}"/>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2728631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61B7043AA0C4D40B58114F22BCBCFDD" ma:contentTypeVersion="11" ma:contentTypeDescription="Create a new document." ma:contentTypeScope="" ma:versionID="3f3dfcbf569538c79931c5c60d338008">
  <xsd:schema xmlns:xsd="http://www.w3.org/2001/XMLSchema" xmlns:xs="http://www.w3.org/2001/XMLSchema" xmlns:p="http://schemas.microsoft.com/office/2006/metadata/properties" xmlns:ns2="80ad0ada-7e99-4cb8-8587-9816022b9e39" xmlns:ns3="05080807-e6b7-4a10-aaf0-dd070184cc60" targetNamespace="http://schemas.microsoft.com/office/2006/metadata/properties" ma:root="true" ma:fieldsID="907f6a593513fae76c14073d75e5a941" ns2:_="" ns3:_="">
    <xsd:import namespace="80ad0ada-7e99-4cb8-8587-9816022b9e39"/>
    <xsd:import namespace="05080807-e6b7-4a10-aaf0-dd070184cc6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d0ada-7e99-4cb8-8587-9816022b9e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1f69d1e-8218-4558-94f5-4fb63421a6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080807-e6b7-4a10-aaf0-dd070184cc6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23ef803-2036-43ac-b426-8e21f26de182}" ma:internalName="TaxCatchAll" ma:showField="CatchAllData" ma:web="05080807-e6b7-4a10-aaf0-dd070184cc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0ad0ada-7e99-4cb8-8587-9816022b9e39">
      <Terms xmlns="http://schemas.microsoft.com/office/infopath/2007/PartnerControls"/>
    </lcf76f155ced4ddcb4097134ff3c332f>
    <TaxCatchAll xmlns="05080807-e6b7-4a10-aaf0-dd070184cc60" xsi:nil="true"/>
  </documentManagement>
</p:properties>
</file>

<file path=customXml/itemProps1.xml><?xml version="1.0" encoding="utf-8"?>
<ds:datastoreItem xmlns:ds="http://schemas.openxmlformats.org/officeDocument/2006/customXml" ds:itemID="{E0E9F03C-3932-4B87-9AD3-40471D7FFC7D}">
  <ds:schemaRefs>
    <ds:schemaRef ds:uri="http://schemas.microsoft.com/sharepoint/v3/contenttype/forms"/>
  </ds:schemaRefs>
</ds:datastoreItem>
</file>

<file path=customXml/itemProps2.xml><?xml version="1.0" encoding="utf-8"?>
<ds:datastoreItem xmlns:ds="http://schemas.openxmlformats.org/officeDocument/2006/customXml" ds:itemID="{9FC4D2E5-A3F0-48C7-90B4-E327DC3C2C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d0ada-7e99-4cb8-8587-9816022b9e39"/>
    <ds:schemaRef ds:uri="05080807-e6b7-4a10-aaf0-dd070184cc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8729A6-9930-434A-AA14-CAE6D45F9FBF}">
  <ds:schemaRefs>
    <ds:schemaRef ds:uri="43d49475-bdb6-40ad-b645-0d346a9fb402"/>
    <ds:schemaRef ds:uri="a5240875-3eee-4870-a05e-66e0bd33e7a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80ad0ada-7e99-4cb8-8587-9816022b9e39"/>
    <ds:schemaRef ds:uri="05080807-e6b7-4a10-aaf0-dd070184cc60"/>
  </ds:schemaRefs>
</ds:datastoreItem>
</file>

<file path=docProps/app.xml><?xml version="1.0" encoding="utf-8"?>
<Properties xmlns="http://schemas.openxmlformats.org/officeDocument/2006/extended-properties" xmlns:vt="http://schemas.openxmlformats.org/officeDocument/2006/docPropsVTypes">
  <TotalTime>105</TotalTime>
  <Words>2013</Words>
  <Application>Microsoft Macintosh PowerPoint</Application>
  <PresentationFormat>Widescreen</PresentationFormat>
  <Paragraphs>210</Paragraphs>
  <Slides>26</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Aptos</vt:lpstr>
      <vt:lpstr>Aptos Black</vt:lpstr>
      <vt:lpstr>Aptos Display</vt:lpstr>
      <vt:lpstr>Aptos Light</vt:lpstr>
      <vt:lpstr>Arial</vt:lpstr>
      <vt:lpstr>Courier New</vt:lpstr>
      <vt:lpstr>Lexend Light</vt:lpstr>
      <vt:lpstr>Wingdings</vt:lpstr>
      <vt:lpstr>Office Theme</vt:lpstr>
      <vt:lpstr>H.R. 1: What Partners and Providers Need to Know</vt:lpstr>
      <vt:lpstr>Why This Matters</vt:lpstr>
      <vt:lpstr>What's Changing</vt:lpstr>
      <vt:lpstr>What Members Should Know</vt:lpstr>
      <vt:lpstr>Who Is Impacted</vt:lpstr>
      <vt:lpstr>How Members Can Meet Work Requirements</vt:lpstr>
      <vt:lpstr>What Income Counts?</vt:lpstr>
      <vt:lpstr>Whose Income Counts? </vt:lpstr>
      <vt:lpstr>Qualifying Activities: Work and School (1 of 2)</vt:lpstr>
      <vt:lpstr>Qualifying Activities: Volunteering and Job Training (2 of 2)</vt:lpstr>
      <vt:lpstr>If Your Organization Supervises Volunteers</vt:lpstr>
      <vt:lpstr>Who Is Exempt From Work Requirements (1 of 2) </vt:lpstr>
      <vt:lpstr>Who Is Exempt From Work Requirements (2 of 2) </vt:lpstr>
      <vt:lpstr>Short-Term Exemptions</vt:lpstr>
      <vt:lpstr>When Will AHCCCS Check If Individuals Meet Work Requirements? </vt:lpstr>
      <vt:lpstr>How Will AHCCCS Check if Individuals Meet Work Requirements? </vt:lpstr>
      <vt:lpstr>Automatic Verification by AHCCCS </vt:lpstr>
      <vt:lpstr>Self-attestation at Application and Renewals </vt:lpstr>
      <vt:lpstr>What Happens if AHCCCS Needs More Information?</vt:lpstr>
      <vt:lpstr>6-Month Renewals Overview </vt:lpstr>
      <vt:lpstr>What Your Staff Should Say (and Not Say)</vt:lpstr>
      <vt:lpstr>What Your Staff Should Say (and Not Say)</vt:lpstr>
      <vt:lpstr>Where to Direct Members</vt:lpstr>
      <vt:lpstr>Your Role as a Partner</vt:lpstr>
      <vt:lpstr>Resources for Your Team</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Moises Felipe</dc:creator>
  <cp:lastModifiedBy>Hayley Winter</cp:lastModifiedBy>
  <cp:revision>10</cp:revision>
  <dcterms:created xsi:type="dcterms:W3CDTF">2026-09-16T18:47:05Z</dcterms:created>
  <dcterms:modified xsi:type="dcterms:W3CDTF">2026-10-20T22:29:45Z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0x010100961B7043AA0C4D40B58114F22BCBCFDD</vt:lpwstr>
  </property>
</Properties>
</file>